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64350" cy="99964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9" userDrawn="1">
          <p15:clr>
            <a:srgbClr val="A4A3A4"/>
          </p15:clr>
        </p15:guide>
        <p15:guide id="2" pos="216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CC"/>
    <a:srgbClr val="CC66FF"/>
    <a:srgbClr val="FF5050"/>
    <a:srgbClr val="FFFF66"/>
    <a:srgbClr val="FF3399"/>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68" autoAdjust="0"/>
    <p:restoredTop sz="94660"/>
  </p:normalViewPr>
  <p:slideViewPr>
    <p:cSldViewPr>
      <p:cViewPr varScale="1">
        <p:scale>
          <a:sx n="87" d="100"/>
          <a:sy n="87" d="100"/>
        </p:scale>
        <p:origin x="186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3149"/>
        <p:guide pos="216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4551" cy="499825"/>
          </a:xfrm>
          <a:prstGeom prst="rect">
            <a:avLst/>
          </a:prstGeom>
        </p:spPr>
        <p:txBody>
          <a:bodyPr vert="horz" lIns="92170" tIns="46085" rIns="92170" bIns="46085" rtlCol="0"/>
          <a:lstStyle>
            <a:lvl1pPr algn="l">
              <a:defRPr sz="1200"/>
            </a:lvl1pPr>
          </a:lstStyle>
          <a:p>
            <a:endParaRPr lang="en-GB"/>
          </a:p>
        </p:txBody>
      </p:sp>
      <p:sp>
        <p:nvSpPr>
          <p:cNvPr id="3" name="Date Placeholder 2"/>
          <p:cNvSpPr>
            <a:spLocks noGrp="1"/>
          </p:cNvSpPr>
          <p:nvPr>
            <p:ph type="dt" idx="1"/>
          </p:nvPr>
        </p:nvSpPr>
        <p:spPr>
          <a:xfrm>
            <a:off x="3888211" y="0"/>
            <a:ext cx="2974551" cy="499825"/>
          </a:xfrm>
          <a:prstGeom prst="rect">
            <a:avLst/>
          </a:prstGeom>
        </p:spPr>
        <p:txBody>
          <a:bodyPr vert="horz" lIns="92170" tIns="46085" rIns="92170" bIns="46085" rtlCol="0"/>
          <a:lstStyle>
            <a:lvl1pPr algn="r">
              <a:defRPr sz="1200"/>
            </a:lvl1pPr>
          </a:lstStyle>
          <a:p>
            <a:fld id="{0DC6F113-F314-4CB9-B2FB-4E21407688EA}" type="datetimeFigureOut">
              <a:rPr lang="en-GB" smtClean="0"/>
              <a:pPr/>
              <a:t>18/10/2016</a:t>
            </a:fld>
            <a:endParaRPr lang="en-GB"/>
          </a:p>
        </p:txBody>
      </p:sp>
      <p:sp>
        <p:nvSpPr>
          <p:cNvPr id="4" name="Slide Image Placeholder 3"/>
          <p:cNvSpPr>
            <a:spLocks noGrp="1" noRot="1" noChangeAspect="1"/>
          </p:cNvSpPr>
          <p:nvPr>
            <p:ph type="sldImg" idx="2"/>
          </p:nvPr>
        </p:nvSpPr>
        <p:spPr>
          <a:xfrm>
            <a:off x="931863" y="749300"/>
            <a:ext cx="5000625" cy="3749675"/>
          </a:xfrm>
          <a:prstGeom prst="rect">
            <a:avLst/>
          </a:prstGeom>
          <a:noFill/>
          <a:ln w="12700">
            <a:solidFill>
              <a:prstClr val="black"/>
            </a:solidFill>
          </a:ln>
        </p:spPr>
        <p:txBody>
          <a:bodyPr vert="horz" lIns="92170" tIns="46085" rIns="92170" bIns="46085" rtlCol="0" anchor="ctr"/>
          <a:lstStyle/>
          <a:p>
            <a:endParaRPr lang="en-GB"/>
          </a:p>
        </p:txBody>
      </p:sp>
      <p:sp>
        <p:nvSpPr>
          <p:cNvPr id="5" name="Notes Placeholder 4"/>
          <p:cNvSpPr>
            <a:spLocks noGrp="1"/>
          </p:cNvSpPr>
          <p:nvPr>
            <p:ph type="body" sz="quarter" idx="3"/>
          </p:nvPr>
        </p:nvSpPr>
        <p:spPr>
          <a:xfrm>
            <a:off x="686436" y="4748333"/>
            <a:ext cx="5491480" cy="4498420"/>
          </a:xfrm>
          <a:prstGeom prst="rect">
            <a:avLst/>
          </a:prstGeom>
        </p:spPr>
        <p:txBody>
          <a:bodyPr vert="horz" lIns="92170" tIns="46085" rIns="92170" bIns="460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94929"/>
            <a:ext cx="2974551" cy="499825"/>
          </a:xfrm>
          <a:prstGeom prst="rect">
            <a:avLst/>
          </a:prstGeom>
        </p:spPr>
        <p:txBody>
          <a:bodyPr vert="horz" lIns="92170" tIns="46085" rIns="92170" bIns="46085" rtlCol="0" anchor="b"/>
          <a:lstStyle>
            <a:lvl1pPr algn="l">
              <a:defRPr sz="1200"/>
            </a:lvl1pPr>
          </a:lstStyle>
          <a:p>
            <a:endParaRPr lang="en-GB"/>
          </a:p>
        </p:txBody>
      </p:sp>
      <p:sp>
        <p:nvSpPr>
          <p:cNvPr id="7" name="Slide Number Placeholder 6"/>
          <p:cNvSpPr>
            <a:spLocks noGrp="1"/>
          </p:cNvSpPr>
          <p:nvPr>
            <p:ph type="sldNum" sz="quarter" idx="5"/>
          </p:nvPr>
        </p:nvSpPr>
        <p:spPr>
          <a:xfrm>
            <a:off x="3888211" y="9494929"/>
            <a:ext cx="2974551" cy="499825"/>
          </a:xfrm>
          <a:prstGeom prst="rect">
            <a:avLst/>
          </a:prstGeom>
        </p:spPr>
        <p:txBody>
          <a:bodyPr vert="horz" lIns="92170" tIns="46085" rIns="92170" bIns="46085" rtlCol="0" anchor="b"/>
          <a:lstStyle>
            <a:lvl1pPr algn="r">
              <a:defRPr sz="1200"/>
            </a:lvl1pPr>
          </a:lstStyle>
          <a:p>
            <a:fld id="{A19044E8-AB86-44E0-9FB7-844FE0F4A2D0}" type="slidenum">
              <a:rPr lang="en-GB" smtClean="0"/>
              <a:pPr/>
              <a:t>‹#›</a:t>
            </a:fld>
            <a:endParaRPr lang="en-GB"/>
          </a:p>
        </p:txBody>
      </p:sp>
    </p:spTree>
    <p:extLst>
      <p:ext uri="{BB962C8B-B14F-4D97-AF65-F5344CB8AC3E}">
        <p14:creationId xmlns:p14="http://schemas.microsoft.com/office/powerpoint/2010/main" val="2915346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9044E8-AB86-44E0-9FB7-844FE0F4A2D0}" type="slidenum">
              <a:rPr lang="en-GB" smtClean="0"/>
              <a:pPr/>
              <a:t>2</a:t>
            </a:fld>
            <a:endParaRPr lang="en-GB"/>
          </a:p>
        </p:txBody>
      </p:sp>
    </p:spTree>
    <p:extLst>
      <p:ext uri="{BB962C8B-B14F-4D97-AF65-F5344CB8AC3E}">
        <p14:creationId xmlns:p14="http://schemas.microsoft.com/office/powerpoint/2010/main" val="1497277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3C046C9F-51D3-404A-8846-9CFD75CD38A5}"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DD34163F-D2D0-42AA-BB12-DB93875F223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1A7DAA2-9A2B-4FAF-9BDC-0688FC6BDCFD}"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9A8C8FCA-2429-4872-860C-31AD959C227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BDFBCF2-9390-4D93-AA5C-32597FB6C4D9}"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C7CE4B2E-307E-4AAE-AC35-2D08A6EB158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4FCA147-3C13-4A51-8CC5-E76C33F02817}"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77234835-A8AF-4083-8CE6-43E34D72A9C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85E84E-A4BA-49BA-AF43-60796FB6E2FC}"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BB33026B-82AD-4516-95F3-7A73CD0EAC8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A247D214-A38E-4635-BE28-1224063A3038}" type="datetime1">
              <a:rPr lang="en-GB" smtClean="0"/>
              <a:t>18/10/2016</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7" name="Slide Number Placeholder 5"/>
          <p:cNvSpPr>
            <a:spLocks noGrp="1"/>
          </p:cNvSpPr>
          <p:nvPr>
            <p:ph type="sldNum" sz="quarter" idx="12"/>
          </p:nvPr>
        </p:nvSpPr>
        <p:spPr/>
        <p:txBody>
          <a:bodyPr/>
          <a:lstStyle>
            <a:lvl1pPr>
              <a:defRPr/>
            </a:lvl1pPr>
          </a:lstStyle>
          <a:p>
            <a:pPr>
              <a:defRPr/>
            </a:pPr>
            <a:fld id="{B6C7D185-723F-4C47-ABE9-E57A3BABE65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1AFC867-EC17-4659-95C6-217AE4A9CBFA}" type="datetime1">
              <a:rPr lang="en-GB" smtClean="0"/>
              <a:t>18/10/2016</a:t>
            </a:fld>
            <a:endParaRPr lang="en-GB"/>
          </a:p>
        </p:txBody>
      </p:sp>
      <p:sp>
        <p:nvSpPr>
          <p:cNvPr id="8"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9" name="Slide Number Placeholder 5"/>
          <p:cNvSpPr>
            <a:spLocks noGrp="1"/>
          </p:cNvSpPr>
          <p:nvPr>
            <p:ph type="sldNum" sz="quarter" idx="12"/>
          </p:nvPr>
        </p:nvSpPr>
        <p:spPr/>
        <p:txBody>
          <a:bodyPr/>
          <a:lstStyle>
            <a:lvl1pPr>
              <a:defRPr/>
            </a:lvl1pPr>
          </a:lstStyle>
          <a:p>
            <a:pPr>
              <a:defRPr/>
            </a:pPr>
            <a:fld id="{31B54722-6341-4E17-8456-15532A5EDD5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FB24C9F2-61E4-4507-A3AA-B33C3B2B92B3}" type="datetime1">
              <a:rPr lang="en-GB" smtClean="0"/>
              <a:t>18/10/2016</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5" name="Slide Number Placeholder 5"/>
          <p:cNvSpPr>
            <a:spLocks noGrp="1"/>
          </p:cNvSpPr>
          <p:nvPr>
            <p:ph type="sldNum" sz="quarter" idx="12"/>
          </p:nvPr>
        </p:nvSpPr>
        <p:spPr/>
        <p:txBody>
          <a:bodyPr/>
          <a:lstStyle>
            <a:lvl1pPr>
              <a:defRPr/>
            </a:lvl1pPr>
          </a:lstStyle>
          <a:p>
            <a:pPr>
              <a:defRPr/>
            </a:pPr>
            <a:fld id="{2C264371-6C62-462C-B7B6-718BC572C59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D47C9D-F427-4592-BE0D-38818734BFD9}" type="datetime1">
              <a:rPr lang="en-GB" smtClean="0"/>
              <a:t>18/10/2016</a:t>
            </a:fld>
            <a:endParaRPr lang="en-GB"/>
          </a:p>
        </p:txBody>
      </p:sp>
      <p:sp>
        <p:nvSpPr>
          <p:cNvPr id="3"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4" name="Slide Number Placeholder 5"/>
          <p:cNvSpPr>
            <a:spLocks noGrp="1"/>
          </p:cNvSpPr>
          <p:nvPr>
            <p:ph type="sldNum" sz="quarter" idx="12"/>
          </p:nvPr>
        </p:nvSpPr>
        <p:spPr/>
        <p:txBody>
          <a:bodyPr/>
          <a:lstStyle>
            <a:lvl1pPr>
              <a:defRPr/>
            </a:lvl1pPr>
          </a:lstStyle>
          <a:p>
            <a:pPr>
              <a:defRPr/>
            </a:pPr>
            <a:fld id="{018F205B-F4E7-4FDF-8CDB-704CF659F60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E478B9-3F39-4CD1-B6B6-4FE7CB24954A}" type="datetime1">
              <a:rPr lang="en-GB" smtClean="0"/>
              <a:t>18/10/2016</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7" name="Slide Number Placeholder 5"/>
          <p:cNvSpPr>
            <a:spLocks noGrp="1"/>
          </p:cNvSpPr>
          <p:nvPr>
            <p:ph type="sldNum" sz="quarter" idx="12"/>
          </p:nvPr>
        </p:nvSpPr>
        <p:spPr/>
        <p:txBody>
          <a:bodyPr/>
          <a:lstStyle>
            <a:lvl1pPr>
              <a:defRPr/>
            </a:lvl1pPr>
          </a:lstStyle>
          <a:p>
            <a:pPr>
              <a:defRPr/>
            </a:pPr>
            <a:fld id="{276C6B35-7FB0-48C5-B27F-5909C508EA9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98E13F-B98B-426A-9F56-5FA589C0F8E8}" type="datetime1">
              <a:rPr lang="en-GB" smtClean="0"/>
              <a:t>18/10/2016</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7" name="Slide Number Placeholder 5"/>
          <p:cNvSpPr>
            <a:spLocks noGrp="1"/>
          </p:cNvSpPr>
          <p:nvPr>
            <p:ph type="sldNum" sz="quarter" idx="12"/>
          </p:nvPr>
        </p:nvSpPr>
        <p:spPr/>
        <p:txBody>
          <a:bodyPr/>
          <a:lstStyle>
            <a:lvl1pPr>
              <a:defRPr/>
            </a:lvl1pPr>
          </a:lstStyle>
          <a:p>
            <a:pPr>
              <a:defRPr/>
            </a:pPr>
            <a:fld id="{EEA591D9-E28E-46E4-8AFA-3DD0F3AE28A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A467253-7D47-40FE-B01E-35214A2E83E3}" type="datetime1">
              <a:rPr lang="en-GB" smtClean="0"/>
              <a:t>18/10/2016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GB" smtClean="0"/>
              <a:t>Review 2016</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08A5227-6C6C-45D8-BBE0-92203D0AE99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google.co.uk/url?q=http://www.amazon.co.uk/The-Lonely-Beast-ebook/dp/B00GIV5QFO&amp;sa=U&amp;ei=NM52Vba9FIL-7Abei4LYAw&amp;ved=0CBgQ9QEwAQ&amp;sig2=d7xSWBgLFcmS1d--8AeBXg&amp;usg=AFQjCNEWKea96Odfmg9U2h0P9GyOrqkqXQ" TargetMode="External"/><Relationship Id="rId1" Type="http://schemas.openxmlformats.org/officeDocument/2006/relationships/slideLayout" Target="../slideLayouts/slideLayout7.xml"/><Relationship Id="rId6" Type="http://schemas.openxmlformats.org/officeDocument/2006/relationships/hyperlink" Target="http://www.google.co.uk/url?q=http://wineandcheesedoodles.com/2015/05/15/the-expat-snail-and-the-whale/&amp;sa=U&amp;ved=0CC4Q9QEwDGoVChMIxIysxpuKxgIVxhXbCh0uxwDB&amp;sig2=6W5l2RLEa50rcngrV60c8Q&amp;usg=AFQjCNEBbNdzewI275qV1X1_3UHLjLgr4Q" TargetMode="External"/><Relationship Id="rId5" Type="http://schemas.openxmlformats.org/officeDocument/2006/relationships/image" Target="../media/image2.jpeg"/><Relationship Id="rId4" Type="http://schemas.openxmlformats.org/officeDocument/2006/relationships/hyperlink" Target="http://www.google.co.uk/url?q=http://cs.wellesley.edu/~tanner10/world-maps/&amp;sa=U&amp;ei=Uc92VdPrHI2X7QatoIHoAg&amp;ved=0CCQQ9QEwBw&amp;sig2=lcMT_ix1boY1u87E_MNVxw&amp;usg=AFQjCNGfRBvwasexE8vU5S1flOtgIdOnB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nip Diagonal Corner Rectangle 34"/>
          <p:cNvSpPr>
            <a:spLocks noChangeArrowheads="1"/>
          </p:cNvSpPr>
          <p:nvPr/>
        </p:nvSpPr>
        <p:spPr bwMode="auto">
          <a:xfrm>
            <a:off x="3964776" y="228253"/>
            <a:ext cx="4986601" cy="372559"/>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9FFCC"/>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400" dirty="0" smtClean="0">
                <a:solidFill>
                  <a:schemeClr val="tx1">
                    <a:lumMod val="85000"/>
                    <a:lumOff val="15000"/>
                  </a:schemeClr>
                </a:solidFill>
                <a:latin typeface="Trebuchet MS" pitchFamily="34" charset="0"/>
              </a:rPr>
              <a:t>Year One Autumn &amp; Spring Term Overview</a:t>
            </a:r>
            <a:endParaRPr lang="en-GB" sz="1400" dirty="0">
              <a:solidFill>
                <a:schemeClr val="tx1">
                  <a:lumMod val="85000"/>
                  <a:lumOff val="15000"/>
                </a:schemeClr>
              </a:solidFill>
              <a:latin typeface="Trebuchet MS" pitchFamily="34" charset="0"/>
            </a:endParaRPr>
          </a:p>
        </p:txBody>
      </p:sp>
      <p:sp>
        <p:nvSpPr>
          <p:cNvPr id="40" name="Round Single Corner Rectangle 39"/>
          <p:cNvSpPr>
            <a:spLocks noChangeArrowheads="1"/>
          </p:cNvSpPr>
          <p:nvPr/>
        </p:nvSpPr>
        <p:spPr bwMode="auto">
          <a:xfrm>
            <a:off x="285720" y="214290"/>
            <a:ext cx="3500462" cy="386522"/>
          </a:xfrm>
          <a:custGeom>
            <a:avLst/>
            <a:gdLst>
              <a:gd name="T0" fmla="*/ 1142206 w 2284412"/>
              <a:gd name="T1" fmla="*/ 0 h 355600"/>
              <a:gd name="T2" fmla="*/ 0 w 2284412"/>
              <a:gd name="T3" fmla="*/ 177800 h 355600"/>
              <a:gd name="T4" fmla="*/ 1142206 w 2284412"/>
              <a:gd name="T5" fmla="*/ 355600 h 355600"/>
              <a:gd name="T6" fmla="*/ 2284412 w 2284412"/>
              <a:gd name="T7" fmla="*/ 177800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close/>
              </a:path>
            </a:pathLst>
          </a:custGeom>
          <a:solidFill>
            <a:srgbClr val="99FFCC"/>
          </a:solidFill>
          <a:ln w="9525">
            <a:no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GB" sz="1400" dirty="0" smtClean="0">
                <a:solidFill>
                  <a:schemeClr val="tx1">
                    <a:lumMod val="85000"/>
                    <a:lumOff val="15000"/>
                  </a:schemeClr>
                </a:solidFill>
                <a:latin typeface="Trebuchet MS" pitchFamily="34" charset="0"/>
              </a:rPr>
              <a:t>Autumn &amp; Spring Term: London and Beyond</a:t>
            </a:r>
            <a:endParaRPr lang="en-GB" sz="1400" dirty="0">
              <a:solidFill>
                <a:schemeClr val="tx1">
                  <a:lumMod val="85000"/>
                  <a:lumOff val="15000"/>
                </a:schemeClr>
              </a:solidFill>
              <a:latin typeface="Trebuchet MS" pitchFamily="34" charset="0"/>
            </a:endParaRPr>
          </a:p>
        </p:txBody>
      </p:sp>
      <p:sp>
        <p:nvSpPr>
          <p:cNvPr id="10" name="TextBox 9"/>
          <p:cNvSpPr txBox="1"/>
          <p:nvPr/>
        </p:nvSpPr>
        <p:spPr>
          <a:xfrm>
            <a:off x="285720" y="2567524"/>
            <a:ext cx="3357586" cy="4216539"/>
          </a:xfrm>
          <a:prstGeom prst="rect">
            <a:avLst/>
          </a:prstGeom>
          <a:noFill/>
        </p:spPr>
        <p:txBody>
          <a:bodyPr wrap="square" rtlCol="0">
            <a:spAutoFit/>
          </a:bodyPr>
          <a:lstStyle/>
          <a:p>
            <a:r>
              <a:rPr lang="en-GB" sz="1000" b="1" u="sng" dirty="0" smtClean="0">
                <a:solidFill>
                  <a:srgbClr val="000000"/>
                </a:solidFill>
                <a:latin typeface="Trebuchet MS" pitchFamily="34" charset="0"/>
                <a:cs typeface="Times New Roman" pitchFamily="18" charset="0"/>
              </a:rPr>
              <a:t>Programme of study includes: </a:t>
            </a:r>
            <a:r>
              <a:rPr lang="en-GB" sz="1000" dirty="0" smtClean="0">
                <a:solidFill>
                  <a:srgbClr val="000000"/>
                </a:solidFill>
                <a:latin typeface="Trebuchet MS" pitchFamily="34" charset="0"/>
                <a:cs typeface="Times New Roman" pitchFamily="18" charset="0"/>
              </a:rPr>
              <a:t>word reading, comprehension, transcription, handwriting, composition and vocabulary, grammar and punctuation.</a:t>
            </a:r>
          </a:p>
          <a:p>
            <a:endParaRPr lang="en-GB" sz="1000" dirty="0" smtClean="0">
              <a:solidFill>
                <a:srgbClr val="000000"/>
              </a:solidFill>
              <a:latin typeface="Trebuchet MS" pitchFamily="34" charset="0"/>
              <a:cs typeface="Times New Roman" pitchFamily="18" charset="0"/>
            </a:endParaRPr>
          </a:p>
          <a:p>
            <a:r>
              <a:rPr lang="en-GB" sz="1000" b="1" u="sng" dirty="0" smtClean="0">
                <a:solidFill>
                  <a:srgbClr val="000000"/>
                </a:solidFill>
                <a:latin typeface="Trebuchet MS" pitchFamily="34" charset="0"/>
                <a:cs typeface="Times New Roman" pitchFamily="18" charset="0"/>
              </a:rPr>
              <a:t>The process of writing includes</a:t>
            </a:r>
            <a:r>
              <a:rPr lang="en-GB" sz="1000" b="1" dirty="0" smtClean="0">
                <a:solidFill>
                  <a:srgbClr val="000000"/>
                </a:solidFill>
                <a:latin typeface="Trebuchet MS" pitchFamily="34" charset="0"/>
                <a:cs typeface="Times New Roman" pitchFamily="18" charset="0"/>
              </a:rPr>
              <a:t>: </a:t>
            </a:r>
            <a:r>
              <a:rPr lang="en-GB" sz="1000" dirty="0" smtClean="0">
                <a:latin typeface="Trebuchet MS" pitchFamily="34" charset="0"/>
              </a:rPr>
              <a:t>Introduce meaningful opportunity to write, Analysis of text - Read and study genre examples - Talk opportunities - Shared/modelled writing – Planning –Writing - Editing and improving – Publishing </a:t>
            </a:r>
          </a:p>
          <a:p>
            <a:endParaRPr lang="en-GB" sz="1000" dirty="0" smtClean="0">
              <a:solidFill>
                <a:srgbClr val="000000"/>
              </a:solidFill>
              <a:latin typeface="Trebuchet MS" pitchFamily="34" charset="0"/>
              <a:cs typeface="Times New Roman" pitchFamily="18" charset="0"/>
            </a:endParaRPr>
          </a:p>
          <a:p>
            <a:r>
              <a:rPr lang="en-GB" sz="1000" b="1" u="sng" dirty="0" smtClean="0">
                <a:solidFill>
                  <a:srgbClr val="000000"/>
                </a:solidFill>
                <a:latin typeface="Trebuchet MS" pitchFamily="34" charset="0"/>
                <a:cs typeface="Times New Roman" pitchFamily="18" charset="0"/>
              </a:rPr>
              <a:t>Inspiration: </a:t>
            </a:r>
          </a:p>
          <a:p>
            <a:pPr marL="171450" indent="-171450">
              <a:buFont typeface="Arial" panose="020B0604020202020204" pitchFamily="34" charset="0"/>
              <a:buChar char="•"/>
            </a:pPr>
            <a:r>
              <a:rPr lang="en-GB" sz="1000" dirty="0" smtClean="0">
                <a:solidFill>
                  <a:srgbClr val="000000"/>
                </a:solidFill>
                <a:latin typeface="Trebuchet MS" pitchFamily="34" charset="0"/>
                <a:cs typeface="Times New Roman" pitchFamily="18" charset="0"/>
              </a:rPr>
              <a:t>Katie in London by James Mayhew</a:t>
            </a:r>
          </a:p>
          <a:p>
            <a:pPr marL="171450" indent="-171450">
              <a:buFont typeface="Arial" panose="020B0604020202020204" pitchFamily="34" charset="0"/>
              <a:buChar char="•"/>
            </a:pPr>
            <a:r>
              <a:rPr lang="en-GB" sz="1000" dirty="0" smtClean="0">
                <a:solidFill>
                  <a:srgbClr val="000000"/>
                </a:solidFill>
                <a:latin typeface="Trebuchet MS" pitchFamily="34" charset="0"/>
                <a:cs typeface="Times New Roman" pitchFamily="18" charset="0"/>
              </a:rPr>
              <a:t>Story Telling – The Great Fire of London</a:t>
            </a:r>
          </a:p>
          <a:p>
            <a:pPr marL="171450" indent="-171450">
              <a:buFont typeface="Arial" panose="020B0604020202020204" pitchFamily="34" charset="0"/>
              <a:buChar char="•"/>
            </a:pPr>
            <a:r>
              <a:rPr lang="en-GB" sz="1000" dirty="0" smtClean="0">
                <a:latin typeface="Trebuchet MS" pitchFamily="34" charset="0"/>
              </a:rPr>
              <a:t>The Lonely Beast </a:t>
            </a:r>
            <a:r>
              <a:rPr lang="en-GB" sz="1000" i="1" dirty="0" smtClean="0">
                <a:latin typeface="Trebuchet MS" pitchFamily="34" charset="0"/>
              </a:rPr>
              <a:t>by Chris Judge</a:t>
            </a:r>
            <a:endParaRPr lang="en-GB" sz="1000" dirty="0" smtClean="0">
              <a:latin typeface="Trebuchet MS" pitchFamily="34" charset="0"/>
            </a:endParaRPr>
          </a:p>
          <a:p>
            <a:pPr marL="171450" indent="-171450">
              <a:buFont typeface="Arial" panose="020B0604020202020204" pitchFamily="34" charset="0"/>
              <a:buChar char="•"/>
            </a:pPr>
            <a:r>
              <a:rPr lang="en-GB" sz="1000" dirty="0" smtClean="0">
                <a:latin typeface="Trebuchet MS" pitchFamily="34" charset="0"/>
              </a:rPr>
              <a:t>The Snail and the Whale </a:t>
            </a:r>
            <a:r>
              <a:rPr lang="en-GB" sz="1000" i="1" dirty="0" smtClean="0">
                <a:latin typeface="Trebuchet MS" pitchFamily="34" charset="0"/>
              </a:rPr>
              <a:t>by Julia Donaldson and Axel </a:t>
            </a:r>
            <a:r>
              <a:rPr lang="en-GB" sz="1000" i="1" dirty="0" err="1" smtClean="0">
                <a:latin typeface="Trebuchet MS" pitchFamily="34" charset="0"/>
              </a:rPr>
              <a:t>Scheffler</a:t>
            </a:r>
            <a:endParaRPr lang="en-GB" sz="1000" dirty="0" smtClean="0">
              <a:latin typeface="Trebuchet MS" pitchFamily="34" charset="0"/>
            </a:endParaRPr>
          </a:p>
          <a:p>
            <a:pPr marL="171450" indent="-171450">
              <a:buFont typeface="Arial" panose="020B0604020202020204" pitchFamily="34" charset="0"/>
              <a:buChar char="•"/>
            </a:pPr>
            <a:r>
              <a:rPr lang="en-GB" sz="1000" dirty="0" smtClean="0">
                <a:latin typeface="Trebuchet MS" pitchFamily="34" charset="0"/>
              </a:rPr>
              <a:t>The Owl and the Pussycat </a:t>
            </a:r>
            <a:r>
              <a:rPr lang="en-GB" sz="1000" i="1" dirty="0" smtClean="0">
                <a:latin typeface="Trebuchet MS" pitchFamily="34" charset="0"/>
              </a:rPr>
              <a:t>by Edward Lear</a:t>
            </a:r>
            <a:endParaRPr lang="en-GB" sz="1000" dirty="0" smtClean="0">
              <a:latin typeface="Trebuchet MS" pitchFamily="34" charset="0"/>
            </a:endParaRPr>
          </a:p>
          <a:p>
            <a:pPr marL="171450" indent="-171450">
              <a:buFont typeface="Arial" panose="020B0604020202020204" pitchFamily="34" charset="0"/>
              <a:buChar char="•"/>
            </a:pPr>
            <a:r>
              <a:rPr lang="en-GB" sz="1000" dirty="0" smtClean="0">
                <a:latin typeface="Trebuchet MS" pitchFamily="34" charset="0"/>
              </a:rPr>
              <a:t>Bob the Man on the Moon </a:t>
            </a:r>
            <a:r>
              <a:rPr lang="en-GB" sz="1000" i="1" dirty="0" smtClean="0">
                <a:latin typeface="Trebuchet MS" pitchFamily="34" charset="0"/>
              </a:rPr>
              <a:t>by Simon Bartram</a:t>
            </a:r>
            <a:r>
              <a:rPr lang="en-GB" sz="1000" dirty="0" smtClean="0">
                <a:latin typeface="Trebuchet MS" pitchFamily="34" charset="0"/>
              </a:rPr>
              <a:t> </a:t>
            </a:r>
          </a:p>
          <a:p>
            <a:pPr fontAlgn="auto">
              <a:spcBef>
                <a:spcPts val="0"/>
              </a:spcBef>
              <a:spcAft>
                <a:spcPts val="0"/>
              </a:spcAft>
              <a:defRPr/>
            </a:pPr>
            <a:endParaRPr lang="en-GB" sz="1000" b="1" dirty="0" smtClean="0">
              <a:solidFill>
                <a:srgbClr val="000000"/>
              </a:solidFill>
              <a:latin typeface="Trebuchet MS" pitchFamily="34" charset="0"/>
              <a:cs typeface="Times New Roman" pitchFamily="18" charset="0"/>
            </a:endParaRPr>
          </a:p>
          <a:p>
            <a:pPr marL="171450" indent="-171450" fontAlgn="auto">
              <a:spcBef>
                <a:spcPts val="0"/>
              </a:spcBef>
              <a:spcAft>
                <a:spcPts val="0"/>
              </a:spcAft>
              <a:buFont typeface="Arial" pitchFamily="34" charset="0"/>
              <a:buChar char="•"/>
              <a:defRPr/>
            </a:pPr>
            <a:endParaRPr lang="en-GB" sz="1000" i="1" dirty="0" smtClean="0">
              <a:solidFill>
                <a:srgbClr val="000000"/>
              </a:solidFill>
              <a:latin typeface="Trebuchet MS" pitchFamily="34" charset="0"/>
              <a:cs typeface="Times New Roman" pitchFamily="18" charset="0"/>
            </a:endParaRPr>
          </a:p>
          <a:p>
            <a:pPr fontAlgn="auto">
              <a:spcBef>
                <a:spcPts val="0"/>
              </a:spcBef>
              <a:spcAft>
                <a:spcPts val="0"/>
              </a:spcAft>
              <a:defRPr/>
            </a:pPr>
            <a:r>
              <a:rPr lang="en-GB" sz="1000" dirty="0" smtClean="0">
                <a:solidFill>
                  <a:srgbClr val="000000"/>
                </a:solidFill>
                <a:latin typeface="Trebuchet MS" pitchFamily="34" charset="0"/>
                <a:cs typeface="Times New Roman" pitchFamily="18" charset="0"/>
              </a:rPr>
              <a:t>During Guided Reading children will explore a variety of books which will inspire discussion and debate. </a:t>
            </a:r>
          </a:p>
          <a:p>
            <a:pPr marL="171450" indent="-171450" fontAlgn="auto">
              <a:spcBef>
                <a:spcPts val="0"/>
              </a:spcBef>
              <a:spcAft>
                <a:spcPts val="0"/>
              </a:spcAft>
              <a:buFont typeface="Arial" panose="020B0604020202020204" pitchFamily="34" charset="0"/>
              <a:buChar char="•"/>
              <a:defRPr/>
            </a:pPr>
            <a:endParaRPr lang="en-GB" sz="1000" i="1" dirty="0" smtClean="0">
              <a:solidFill>
                <a:srgbClr val="000000"/>
              </a:solidFill>
              <a:latin typeface="Trebuchet MS" pitchFamily="34" charset="0"/>
              <a:cs typeface="Times New Roman" pitchFamily="18" charset="0"/>
            </a:endParaRPr>
          </a:p>
          <a:p>
            <a:pPr fontAlgn="auto">
              <a:spcBef>
                <a:spcPts val="0"/>
              </a:spcBef>
              <a:spcAft>
                <a:spcPts val="0"/>
              </a:spcAft>
              <a:defRPr/>
            </a:pPr>
            <a:r>
              <a:rPr lang="en-GB" sz="1000" b="1" dirty="0" smtClean="0">
                <a:solidFill>
                  <a:srgbClr val="000000"/>
                </a:solidFill>
                <a:latin typeface="Trebuchet MS" pitchFamily="34" charset="0"/>
                <a:cs typeface="Times New Roman" pitchFamily="18" charset="0"/>
              </a:rPr>
              <a:t>Class Reading Book</a:t>
            </a:r>
            <a:r>
              <a:rPr lang="en-GB" sz="1000" dirty="0" smtClean="0">
                <a:solidFill>
                  <a:srgbClr val="000000"/>
                </a:solidFill>
                <a:latin typeface="Trebuchet MS" pitchFamily="34" charset="0"/>
                <a:cs typeface="Times New Roman" pitchFamily="18" charset="0"/>
              </a:rPr>
              <a:t>: </a:t>
            </a:r>
            <a:r>
              <a:rPr lang="en-GB" sz="1000" dirty="0">
                <a:latin typeface="Trebuchet MS" pitchFamily="34" charset="0"/>
              </a:rPr>
              <a:t>Mr. </a:t>
            </a:r>
            <a:r>
              <a:rPr lang="en-GB" sz="1000" dirty="0" err="1">
                <a:latin typeface="Trebuchet MS" pitchFamily="34" charset="0"/>
              </a:rPr>
              <a:t>Gumpy’s</a:t>
            </a:r>
            <a:r>
              <a:rPr lang="en-GB" sz="1000" dirty="0">
                <a:latin typeface="Trebuchet MS" pitchFamily="34" charset="0"/>
              </a:rPr>
              <a:t> Outing </a:t>
            </a:r>
            <a:r>
              <a:rPr lang="en-GB" sz="1000" i="1" dirty="0">
                <a:latin typeface="Trebuchet MS" pitchFamily="34" charset="0"/>
              </a:rPr>
              <a:t>by John </a:t>
            </a:r>
            <a:r>
              <a:rPr lang="en-GB" sz="1000" i="1" dirty="0" err="1">
                <a:latin typeface="Trebuchet MS" pitchFamily="34" charset="0"/>
              </a:rPr>
              <a:t>Burningham</a:t>
            </a:r>
            <a:r>
              <a:rPr lang="en-GB" sz="1000" dirty="0">
                <a:latin typeface="Trebuchet MS" pitchFamily="34" charset="0"/>
              </a:rPr>
              <a:t> </a:t>
            </a:r>
          </a:p>
          <a:p>
            <a:pPr fontAlgn="auto">
              <a:spcBef>
                <a:spcPts val="0"/>
              </a:spcBef>
              <a:spcAft>
                <a:spcPts val="0"/>
              </a:spcAft>
              <a:defRPr/>
            </a:pPr>
            <a:endParaRPr lang="en-GB" sz="800" dirty="0" smtClean="0">
              <a:solidFill>
                <a:srgbClr val="000000"/>
              </a:solidFill>
              <a:latin typeface="Trebuchet MS" pitchFamily="34" charset="0"/>
              <a:cs typeface="Times New Roman" pitchFamily="18" charset="0"/>
            </a:endParaRPr>
          </a:p>
        </p:txBody>
      </p:sp>
      <p:sp>
        <p:nvSpPr>
          <p:cNvPr id="11" name="Snip Diagonal Corner Rectangle 7"/>
          <p:cNvSpPr>
            <a:spLocks noChangeArrowheads="1"/>
          </p:cNvSpPr>
          <p:nvPr/>
        </p:nvSpPr>
        <p:spPr bwMode="auto">
          <a:xfrm>
            <a:off x="245930" y="2312492"/>
            <a:ext cx="3305698" cy="255032"/>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FF66"/>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itchFamily="34" charset="0"/>
              </a:rPr>
              <a:t>English</a:t>
            </a:r>
            <a:endParaRPr lang="en-GB" sz="1200" dirty="0">
              <a:solidFill>
                <a:srgbClr val="002060"/>
              </a:solidFill>
              <a:latin typeface="Trebuchet MS" pitchFamily="34" charset="0"/>
            </a:endParaRPr>
          </a:p>
        </p:txBody>
      </p:sp>
      <p:sp>
        <p:nvSpPr>
          <p:cNvPr id="12" name="Snip Diagonal Corner Rectangle 34"/>
          <p:cNvSpPr>
            <a:spLocks noChangeArrowheads="1"/>
          </p:cNvSpPr>
          <p:nvPr/>
        </p:nvSpPr>
        <p:spPr bwMode="auto">
          <a:xfrm>
            <a:off x="3804203" y="2052658"/>
            <a:ext cx="2286016" cy="24357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accent6">
              <a:lumMod val="5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Geography</a:t>
            </a:r>
            <a:endParaRPr lang="en-GB" sz="1200" dirty="0">
              <a:solidFill>
                <a:schemeClr val="lt1"/>
              </a:solidFill>
              <a:latin typeface="Trebuchet MS" pitchFamily="34" charset="0"/>
            </a:endParaRPr>
          </a:p>
        </p:txBody>
      </p:sp>
      <p:sp>
        <p:nvSpPr>
          <p:cNvPr id="14" name="Snip Diagonal Corner Rectangle 40"/>
          <p:cNvSpPr>
            <a:spLocks noChangeArrowheads="1"/>
          </p:cNvSpPr>
          <p:nvPr/>
        </p:nvSpPr>
        <p:spPr bwMode="auto">
          <a:xfrm>
            <a:off x="6189797" y="2044348"/>
            <a:ext cx="2736304" cy="395660"/>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rgbClr val="FF3399"/>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000" dirty="0" smtClean="0">
                <a:solidFill>
                  <a:schemeClr val="lt1"/>
                </a:solidFill>
                <a:latin typeface="Trebuchet MS" pitchFamily="34" charset="0"/>
              </a:rPr>
              <a:t>Social, Moral and Cultural Education – including Religious Education and RRS</a:t>
            </a:r>
            <a:endParaRPr lang="en-GB" sz="1200" dirty="0">
              <a:solidFill>
                <a:schemeClr val="lt1"/>
              </a:solidFill>
              <a:latin typeface="Trebuchet MS" pitchFamily="34" charset="0"/>
            </a:endParaRPr>
          </a:p>
        </p:txBody>
      </p:sp>
      <p:sp>
        <p:nvSpPr>
          <p:cNvPr id="5" name="AutoShape 2" descr="data:image/jpeg;base64,/9j/4AAQSkZJRgABAQAAAQABAAD/2wCEAAkGBhQSERUUExQWFBQWGBoXGBgYGBQVGhccFxQXGBgaHBcXHCYeFxwjHBgWHy8gIycpLCwsFx8xNTAqNSYrLCkBCQoKDgwOGg8PGiwkHyQqLCwsLCwpLCwpLCwsKSwsLCwsLCwsKSwsLCwsLCwsKSwpKSksLykpKSwsLCwsLCksLP/AABEIANAA0AMBIgACEQEDEQH/xAAcAAABBQEBAQAAAAAAAAAAAAAGAgMEBQcBAAj/xABCEAACAQIEBAMFBQUGBQUAAAABAhEAAwQSITEFBkFRE2FxIoGRobEHMkLB0RQjUmLwM4KSouHxFyRDcrIVJVOTwv/EABkBAAIDAQAAAAAAAAAAAAAAAAECAAMEBf/EAC4RAAICAgIBAQYFBQEAAAAAAAABAhEDIQQxEkETIjJRYXEUgbHB0SMzQpGhBf/aAAwDAQACEQMRAD8AysGK4zTSJnaug9KUc7FJZqXFeAqEOCuivE0lWqEPFRXitdpU1A2NivEVyus2lQliYrhpJaklqJLFmk5qsuA8FOJdhmCW7a57jkTA9O5g0X8MyKMtm2qLsGYAu3nNVTyKJbixyyOkAMgb6etLia1XG4JlUHMpnuAaEuJcCW4rNbAW6gLFV+66jcgd6rx8iMy3LxZ41YKla4RSm20pBrSZLOFK9kpa1wGiSziCusda4TXBQAKrxWuzSSaIThWlk6UjNNeFAA8ortcFcNAsY7npstrSc1cmiI2KFJmvFop3AWVe4A5IQ7kb7UOgDPiUnPRLixYVclu0hOgzES3rm3+dKw/Di6ZwiKh/ExCAgdRPTzpPaasZxS7YL5q4xopxHLthss4lVY6ArYbL72z/AE+FDeNwjWna28SOoMg6SCD1FNGal0JaGC1crxFcpyBTwAf8pdje5dRfciyPmxoz4I9lbZOVbmUSxzANExmAPShbhPDh+xpdRSAXy3G6FpYAa+QoxxXA81lSSSCV+9pmyjT1yqWg6wCa52aUbp/M63HhJK18kSsRjrLFUt2w+YEmTlAHvofYIt9HtsCM3tKNYmRoeoq94hYtolq4t5DlkjLKskbkEaiPOoHMnDFTwzIJzLGWBoWB0jvVEJJa+ZqknK92kZliAA7gbBmA9MxA+VMkVaczYXwsS67HQsOxO4/OfOq2dK60XaTODKPi2vkeFJyzUq1hgQJbfpH50+2BQAlTmHlM/DpUtEUWysIrguRT160RuIqMaIBWea4xmvA0lRUIP2l0mu5KWywAK4KBYj1TeEcJOIuBc2QdWifgOpqDUvh+KKGQetCV1oMa8ve6DD/hnaYlVxLhx3RWHyIqt4h9mGJt623t3R5EofgZ+tX/AAvjea6D8elS7/NC/hUwKwPJmUqWzpfhsDjZlmOwFyy2W6jW2OwYET6HZvdT/CkLMVClmMQACSfcK0duOo4Kuqsp3VgCDUGzysmZrmCfIxUg2mJysd9H3X0Mj0q5cjVTVfoZMnEa3jd/qU/DldGOVR4gGk6ZIIGn83f0og4Jw84tzdvGSWmT7RHkoOigVF5ZwzLeK3VIbLDh/ZIEy36g/rUbC8bawzC0FuqrEB4eGUGA2mhnTSkyqUlUSvhvH7SXtPQNOL8Nt+FlGsCACqxHwrIOYcKbd2CddvcNo8oNaPzBzXea0hS0BnkE/hELOhgdutAHM9xnZLjiC6sNo+6RtrrvvS8RST2beaoOOltfuUQroWuilV0TkhJwDiYZLeGKHMXYq+YwBDP9yN50nzrR2xHheFZJQ3NC1xyzi1MFQiAHOfPpWScExItYmzcb7qXFn0Jgn3AzX0LxXlCzjFS7bYbDbqIEGR8ayZcdu0bMWZpUyqxoVbJYXy539qzdAaOh1I+VB3Hb6XsKL9tQjWW/eWwxysN1I00kiNNqOcfy7ca14ctkBjRnOnTc60Hc0JbwmDuKSGuMBbABGx6/n7qyYlFyo15ZtQtft+yRm3F+Im/dLkRIAiSx07sdzTVkVHmlrcIHnXVSpUjkt27YU8rcNF65lKFz2iY9w3NaFi+U7dhNSqEj7qrmM+cGB0oZ5QvKpC2pWVAdvxXCROn8KjUR1oqtY62UYFXjYZU00n8Rgb1ys85Sn4pHc4kYwgpN/wAmf8ycLVdYfXqCunuj86DoiR2rTeY48IAAF2MLO3mdOg1rOuK2gr+y2cfxDY+nlWrjTco7MnPxxjO4kU0uyksBTdSMOPbX1rUznrsdxA1psU5dGtIFQf1OUq0a5FcWoBhJw67EGdaTxDEMjF02P3lO3qKicPuaVZPh8491Z2kpbNyblj90hW+Pj8dv/CZ+RirHDY/KwKNqIJXY/CqLB4NvEWAWhhMawAdSY6U/dKFyAwJB2BBj9KMoR6K8eedbDe7iVxXg3IMo/hvPXOpYe6Uj301y7ibBs2/EtB7keypnfc+4UPcTx3/Li3ZViARcvMoYhFUHLmKj2QTOpj7ppfDMSGQFSQNpUiQPKss4e78jZgr20n22kGS8zoE8IWy5JBHsxBO+h0O9B/2hcRW94SqgVkZgQOkADaNNasUxRFqMocT/AGhuG3kB/lA1PWo2A4aXzXVGYADTUtAnXzO5o4MS8/JehOZlrG4v1AFtDUnAcPe84S0jXHOmVRJ17xt761jhvD8K/wB8C4pExIB17Vbi9bwIUWxNmdHUAQT0eNj59a3tnGSAnAckvhLGJuX0VrnhwvXw+pMn8W3wqZwPimJsW5sXSg6jdf8ADWgtft4u0RMhwVPWAaC7WAfBOyXRKkHIw2cfkR1FZcrdWbeMouXix/E81cQZTmdAD1VIPuM0D8w4ZyuZyztMkneNflWhXrtk2rcQS+sbkZR7WnrAofxihWkqSD3G9Z8WSpdG3Jx4uGmZwy0q02VgwAOUggHYwZg+VGeM5dsXJyK4bf2RHx6VU4rlB1E5wPJtJ9D1res0X3o50+Lkj1v7BLhbtsNbu2lCLcAJUAgA9fL4edEd7hV69926VtSDkAEtHn2rNcD4yC2pByWy5mdIcLpH8pUkH+Y1ofAuIZkBBnSPTvXPzxcGpLZ1ONL2sXCqIHHsBKCHA8E+yT1MyQo3I/WgzmhBkQyJmIEQPMeRrQeKuG1C+GNs/Ux1gCR8azXmIwwUg6EkdNPTpT8W20JzV4wbrspWp22Yg0lkrqGukcUmX/rTNOq0r6U1QLBSikAU4teZagGPYTE5avcBi/pQ0o1ipS3mtmCNulJKNluLN4dkrH3Ct3MpI2MjuKOuFcxLibSW8YqsrAZb7KGa02oBbSWQx3kRWdXsTIPpR1wjBCfCjUWCT6oyk/U08I32U5JbtBbwvhAwrhCrYeYIuWHzLc29vKwOYbaA9dqa5n5BtX4uAxcb/r4dQC2n/Vs7P6qQatuTMQMv7HiBmTe0T065Z+lWeNwLYYxJNtvut59A3n50rtPYF9DJ8Tywtu3cGIvPccL+7yL4S7H7/iCSZA2PU1XcJ4i1vK6n2TuR07g1rl982UMMwJ+PqOtAXPYt2cai20Am2RdECGYkFAY0zBQx9/lQVJ0gylKW2whVbd1BdS2jCZZYGk7kERANP8PwNoyVBEiCCSVboQwOo91VHArTW0F6yZt7Op3T1HUUR28IHl7YgkSUmQR3U9fSrH0VorsJwpbN42yDlIzIQSCyzMabkCfWru5Yt3lyMSVYbGND0g96qePFlt27i/eRh3G5Gnyj31bq6XbYuLoGHwOxU/SqHGy1SoAltLYvOjXERkMBjuRGh12/WrC5wpri5jcZxvoZHy2pjm0NbupcyytwFTPdToPeKp0ctc/dfuXYEkkhFCiMxY7ZR6Gs8uPe0zoQ5tKpRsk/+m3Xbw7GdmALEK0QO51AG8VK/wCHmLIVgEJbvcGYeum3oavOW8QuHsuLLi7cZg1+66OsCPZKoATkGu/U1YYHh3jIWt+Dd7tZZlYe6asjCuyjJnbelQJ4r7Oscw0FuNifEn4QPnXMNyZirY+4dPxWyGB9RvPuo6wuGJbKl5rTjXLdXNPowImrSxgcWp9prF7/AB22I/7taZ401Vix5ElLyMg4hx69YByw2mxBBJoE4m112N24IzGB206VuHOPLwJzPabwjBB0IRtjMbA6ULrwK1evLaKzaVdthJ3292tNhwqHQORyZZe/9GWKaVFTuYuFjDYi6iktaVyqse8AlSe4291V2arzMSLZiuzTaGlioOhxK6Xri0h6UjLflDh3j42wm4zZ29E9r6xVtzzhlF2V6aE9zNN/Zs8YtzMHwmg9pI+Fe40rTdV/vAn9QfhR9BCjwmGm7bHdh8K0DgV4DiFtZ++rWyfNxp8SAKCuBqTetxqdY9Y0ow5mw5w74Uro6pnnY5hcBn4xUT0SXYSZSArjp+HsQIMTtvRxwzHpi7Hhsfayj/Rh76qMdwZbp8XXJcUPodPaA7dRFN4jgbWiLlnQjWB/p0O/upG7JR6/hHsuPEGgk5htoPPqfyoMw/BzjEuO6mb7F5icv8HrlAArTbWLTHWLllvYuRDAbrMgMPnVWcL4QNr7pWAI9NxTQaRGZty1xN8PdIfRl9i6vf0+vvowN7wP3lrW2dWX/wCMnrH8J+VUPPir46X1gMR4V4REkGEYfMH3VM4c75UYGDHXqD0PeinqyUSuMcTW7aiQSSp6bAydetI5WvZ3u2i2W2At3QbakMJ8/ZNQ8fy+Lqzh3Fp92tNojnurfgPkdPSq7lW+yYprd1SrZNVbT8Qj1G+tDxQUXHMbeNaZF0CglD1ldm19B8aEMFbz3LCXBGdBfuL3M/ul/wC1dTHczRBzC7EZAfaY5ffoPh7Qqu5kZU4syiALdq1a/wAIP61Tk1F0aePTyxUvmWnFOKjBXLN+2NLch1/iSJafr7qK+L8nlXXE4OUbcqpyk5uq9NR0NZrzXeLWH7wd/SK2vhF/xcFZcTraQ+/IPzpMLtIt50fHIQ+FcXXFobd5QLy69tf4lB1U+VWSObY19pevcVGvcKt4u2l5fYux94bgjeafwd25GW6NRpm6Hzq59mEkXVV0ImQQRp6Vn97hK4GxexVw/dH7tY3JPsDzkxRyMPH3Toen6Gh/mrhD4u7YtT+7tTdfzO1sfJj8KKf1AkZkuH8Ph13OQz3ZVwRu7tOaPeTWdXsOUMGtz+0XgBTCF1A9l1ZoEaRBPukVmGNwAuKO42NSWSpfQvhi842uweQUta61oqSDvXlqwqQu2pJgAk+VedCDBBB7ER8qdwOLNpww1jp3o3wljDcQULOS6Ntgwnt3pG6HSsD+DY4WrstOUgq0aaHrVzxI5xoc0CAw1DqNveNoq6u/ZU6pnR/EP8JGWfQg7+RoOFprZJU5T+JSNJGkFe4qWhXFrsteSMNmxa+X1O3zo156QeOqa+xbCt7zP6UKcis5vhkUli8AKMxOUTp8aJeacK9vEHPOYqDE6wxO5olbDn7PuJftGCCMZeyYb0OoP1Huq0xbupGU7fA6df66+VAHI2L/AGbEoTolwZGB79D860jilnIQdxQrYXoD8Vedb4uoStzWTlMNI2I79Qe9TcXjP2zDK1o/vrRGdWOVh317dfdU/H4tXADCB366UCcwBi5W0GLP7IUCSxO21MsbavoFieP5b1m5ka0xXUsrayuoER3G9P8AA7oNlG7/AO9U93ggtBMMntYi6Qtxxso3IXoYEyesVXrxu5g8TibVsLcs5zFtiRlOhBVxOX4EH6q9DJN9B5cURVDzDjPDxNhmPsqmUnqocg+8CKY4RzMt+UZTbcg+yTmB81bTNG8EClcwrnKZt2tCf7uhpo7VE9RVsFsZYXcm8h+DBvy+dD3Hb+bi2LP84A91tB+VEvIzC5ibZMZrYM/3FYT8xQMt/PjLzn8Tk/Gkn8LLMP8AcRZ8fP7hvStj5HxH/KWLZMzh7TT6gg/Ssd4ws2W9K0L7PMbOGwGu9h7P/wBbgD86zYn7v5m3nr+p+QQcscTC3rlgkSDI6bSDHfoaJLyT6Gsw5uY4a+t1dIYN2iTEaVolvHC5YFxRoRmga/Cr5d2c5dCHwUQVMeuo/wBK6MOSwYRJ0YHy7Go+F4ul6cjmVGqlSPrQ/wAe4jiLZlWhN52HoSe3uoU30Gwnx1hLttkuCUIYMD2I1r504kDh7r2R7QUwDrMHUT5xvRFj+e74LAXmuSDpM21853Y/pQrfv5iWY5mJkt1NBrey/Gmla0QcU2bU7j+jUVafxDUyKvXRU+xQFXfJhb9st5d9471W4LAG51AFGXLRs4Uh9XuEwYAOnWO1VyeqHhFto0rCXSGiBDDUFsseY0M0AfaLwILcF+0Qcwm6FGgPRvORM+k0fjErcKgbnY99J0jY/pTPEOEm5bZSOnXSflWRTado3qEZqpaM7+zTCm5eRASJzyR2LDtRPzXa8TGMoj+Fdzoo0095p37K+D/sz3jdVl9sLbMEjLMgkjaSevanLyTxBQdzefp2CjX61si1J6OXKLi6ZCuYSEDEfdJBA7iMp89mHurScHiBisMMpBkDbvGtC13BgXrto/cYhuwE6nXyn50vljiVvCM9tyQD7Qnr091WfYD2iPi8e6Eo9tjcBgKNS2m4HWrSzwcYa0zuQcQ41bT2Z6L9J61evxNGTxLTKw0XN2JiBO4mfnQ9x9/EQg+zcXYdD3j4b1E/UV7B3geCJv3rx3Rco8i5O3fQfTvWcYi7nxF1u7kj41qNoC1gQRoXDXT/AHtB8gKyx1KXNRGcZh/iNVyLcXxIcv4ORPbURIIPQgjUHzqZheLtcdFuGXAIB/jB/Ma1xW9ny61U47y0IMg+m3zqvHLZqz41VoNeTQFvYl+iYdiP7zBfyoE4e0X3Hn9KKuT+IZ7WOcjUWLan1e45/wDzPvoSstlxB7GrZbTMuLU0wqxYzWz6EVYfZ7xKMIuuuHxcx/LeT6ZgffVfbcFD5VG5L+/i7XS5bb422zLHnqay4emjp/8AoLcZfQ0z7SsLmw5/lYfUf6Vecn382EHkSPnVVxS+MTw5bo9qUVj11Xf6UNtzAbWCawhi5eYhf5VIl2+Gk9zV7dQtnLjFyl4o5zvx3D2LxS1dbxVaSLPtaidGMgLvtQdxTmC9ilUX7h8NRpaBMerfxH1pkcNtHOVhFTQHoxA1gVEvWWABZQQ20R0qvy8tGuOFQ21YxiVG6jTr5VDbEDbcnYdTRByzwQ4rEG2wOVVzOB/lHkDDfCj7gPLlizba4lpVcsQDEkAAaCdutWdK2VTlvRk3EuEXLVtXcRnMEduoqAlHvNkXQyHQgyNOo/I0BAVYnopFo5EwSJ7VIwPETauBzrHxHmKjVwbGpVhTa2g+P2kPfVbXhgBIJufiPbQba1L41z6DaRbNspcBBZwxAaP5I6nXfpQHwPTOfMCpeNPWq3gh2WLPNKkaFyZzDbWyL9+0b14uYMkBVBAWF2JmTVqWBx9lwIzM510OsHarDknhKWOFW72RfFa3mzETGbselV2BuF8Xhh+IKxJG3QTTwSTpFMm5O2EvMOFIvWn/AAuuVvUdfgd6HOPcObMJPQEGOnXT4Uc8y4Yvhzl+9bhx7t/lND5ZL9sP1A2n+ppk7YqdIj8mcWsKGsspGcANMkE609zDwG4c3tZgBCEyTB6H6T5UHccxSWLocaHY9A0ba1oPAsQ13CTdUrEZZESD/U++iyNFNxrhpdFwynUgW56QoBJ+VA3NHDLZx4w6tkW1ZVQTrMT360fHiVtWY3bqJcP7u2GKglmJZiF+XurMOI3PFx+IGYlgTlb0ifzqq7Y3Q9iOU7tsHLcRj2kqxkdjVR/6FiXH9nv1lY+tECG7aAYjxMsEkdRPY7dR1pOPxptuwBm28shnQg67eUxTeCvQ3m2qZH5Qwht4TiTNv+5Tv93xCfWcw+FCXETlvA9x+lHvLVv/ANsxjT964D/hRIH1+NAfFlkjyPyooTphPy+wuAjrFNcM/wCWxy5xALAg9wRlYfA1UcLx3hOGDSJj0ovxtq3i7U/dbpG6noRWN3jnfoztxiuThUf8l/0M+Uhmw+Jwx3tu2Ufy3BP/AJA1mXFuJgeI4JDIq21Hmxgn5/KjnlHiZ/bNf+qmW4o6MNQR8DVUnK9zEYlxCkKzlZAVVDOfj2rRXl9jlxfs5O+wMxGJtgW7SsDbGrkbTpC69evup39vzXJCM0ezbERv1M7CtLsfZ0wPtXwsjQKmnzNW2C5CsqZnxXEGX284UaVHjglbY34iXoAXAA2DCXSD7bQx6Hy89/pSubufLmExRsW7aFBDtMhiXmR5RHzqx5g441i7n8M4kqfZM+FZWDsNGLH4D1oB4orY3EXLtyLbtGi6gAKABrqaaTVW+iqEZTlS7L7jeIW/bW9bMgj/AHB8xQNMk1YcNJtO1ttj8J2B+GlQr1rKxFNHoD09iQaSx3rtIua1ABHylwg3kkGPbI+lI4phIlQZJOUe81d8gDLYL7Q7H4f7VCsqr4q0DtmBPoDP5U76RXezcrfDZ4ctmYiyBPYgaUFcDzft1tRuqe1EwPOi/Dc24Vpti9bkLH3l3IPWaxz7R8dlHho6xdMuEYGQo0BjoSToewqv10Mutm2XOLp4sG5bysCCM6adNRNUXEbdvDoxZ1QamSRlaOlfOAsDsPgK8MMAdhU8fqQ2bGc7YEfvBezMNQio5aR2YiBPeRVLf+2DFFitq3bFj+BwzsfM3JGvuoAtGRroY3pdto0o0Enc1cfONurcNoWiEyEBi4aDvqoj51a8DAu2dZDCQG6zMz6d6o8WQyrCwQdT3EHfz86sOXmgOB/WhqWBBXwfmHK3hYkFlIhbgIUgjSGGx8j5U3x/DWmtvlSCBoc0nr0Ajaq/EWgDrqra/GqzFYVQJVjPaTRbTDQW8l2S3C8UJPtG5H91V2980CcX2nyrRvs7GbCm2fxm5/mkfpWc8ZUhdRBAg0F6gZFu2CoU9CJq44JxUjr7q9bw8rB1GlUzWmUyOh1qThaLMOZ45WjRMHjIZbqassE+f+tFXCv3l9yjQH1X0kt+ZrLeE8Yj8xRDcxTFCttoDkZvL39jVGO4OmdDkRjnh7SHa7NUxPHLFi2TevWwF65lJOnYGSazHi3OV3iF3wcMrWrBIB19q4J/F/CPLtvVFhuWR4o9mCTGvn0mjLgXBGwl45tVZe2nv+PWtKRyhHHOYWwjjCPZF2z4YzrIDak+0p1HSaELiIL6siuqONM4CkwY0gmYka0ct4F6+5YjO0LLbaTHtbEGfkKqOcMEvjWVtQEsowc/zFgYnr1mqMlJUaOPfmmgE4uPbqFiGkg9xU/ihzOY6CfhFVzHanx/Cg8ivayobBpq5ThFetWs7qo6mKcoDLhL+FhEgw2s+eeTt7qoePhgASCJGWDoSPTtRDd4th8MCVAvXYgD8Kx37UH8Q4g91ma77TtGu0azoOgNFiIiFARqJpCoJ0EU+ts5SeggH30m0NagRyxZzSBvXcbYCtAM6a+R7U5ZxOUaDWflXLpz52jp9KARuwekx5088ZzGo+sVGWpOGUk6CahCyOFHgK8jW5lI66ITPzrnBmguO8fnVhxfCi3ZtgCCbjk9fwIImonBbE3HXqVBH1pQovsVcmxbbT2ZVvft8CD8aqLuk/KrXDJnttbJidvI/wC9U1x/ZIO40PxqIIXfZ5jRsOjsPjkNDXPODyXroGwckf3jNW3IjwoI38b6ov6U59oWGPiFhr4iaeqmPzFGPdCse5W5YGK8VWcoQqkGJ1nt76Y5+4ZawmLBA9l7anLO5Gh9Jo45fwq2r7oJ1Sf84+lU/HLC4rGXcyhskWh1iASSOxkx7qac2pOIsV6mVX7JVuik6wPpUzBcYZND/vVtzby61lQ8lknQxqp6qfcdPQ1QIodCp0I1U+fX5UripIthOUHaNK5c5otMgVwJUey41K9wRufWiO7jbV20Ut3EZux3J66GKwvC4k2n1mKKsFzbAhoYd2EGq5SyRVLaNMFiyu5PxYbcYxy4DCGyMv7VcEvIEovQT37e80C4zjRNpZAXNOWPxDvBpWA4qt9mkpIBCKygGD1JmCe3ah7jWMZ7rFkykAKAdYA7etUpOcqkX+Sw4/KHrr7/AMfRErAYcuzsdoI9SaqesdqL7OFFu0qjoNfU7mhTErFxvWtSOc+7GTSUeDOo06UsiuBJIHnRAyz4ZhwToNae50wQtXLOUb2zPuIj5GucOu5bvrXeb8Ytx1IIJGYaGYELH0p18LFfZWYLiGRHUqGDd+hpHDreZwD1/wBqkNwc+EjAyW3HYHY0jDWwl0g6xpp30pCCrfDiys0xlnSJmKTbw5XOpEHJ+U1It8QZS2kHp/rS0u57jMRBI236RQIU6mn7N0qdDFN2Lc6da4ppgltcxk2lQnZy89ZZQI+QPvqRwm+PEZh0CDTpv+lQcGgLqG2J1qbwLBDxriCZKTB/lOkdxrvSsgUeHDZx91t/I/61V8y4INFxDDbMOh00PkakcPx8EqToRqDXeLWpUlTI7doqvpjnfs/uQl2dclxG/wArA/15Vd8xsl98Og1OcfDMs/SKHuDYoWrV1o0LKG6aZD+pos4DwILcDMZbOpHkqnN84mrFp2Iy7wmIjEnMdAhPuDCapOQbxui49zXxTmJ8yxYx8aXxjGG0mIvSpAtNEHUdBUbkZCuGTIZCgSv4gQNfcRFCXbYV0XHF+HeLauWW3ZdO2aND8qxpFKNB3BgjzFbmcQHKPGx1+B/Wss534d4WKYj7r+0D3mpDohSYzDhWiJDCR7/0qFYuKr/vFLKOgME9quLy+JaBiMnXrB3+lRMNh7LkC4WX+YdKZkTp2MYm8rLKottBoNczMTT3DLJuuobZe30qNcsqrHLJ6CQAY8461b8v2usaSPlOn9dqCVIZybYRcQUBBHagfFH943rRpj7sqJoHc+23qfrQQGcp/AW5uiOmtMirflhJutp+EfWmFYzisKQTGg61HxeBUWswEEED1nSiHG2QCw81qpxnsrcU9Yj1mo9Mg3wy6qWic09x2j9ajWb8XXZdAesbCZqJljepnD0BV5ZRBBysSA2h7dR+dAFHLFwm4Tp6fSrG3dDmCoBGxGh0Os9+xqutLETvGk9qnYBc5G/mR9ddjtr1qEKR9CwnqR8DXkNLu2yLjA9GM9OvarLAXgntECAOu3np1NEI04gWwInU6a7nY09ZuNbdSG0CnL3UTqp9KZw95rt2YAJ1iNtzA705xSxkKNr7WYawCIy9ie/XWowBHxHCzluroGGv/d/X0qOMYYy+lS+D3hcw+Rvj27GqzEYdrbww0nQ/pSJWWJlxy/gM63tCRmWfeooi5f4/4hvoBrZthCw/FcdmUAd4CmaDuG8eazh7yJ/aXXCr/KAvtN6iQPWjD7OeEpb4ebrkKLlxrhJ2C2xkWfKBPvqMVlLzyxtYYKDrdZVI9CWP019asuVWNu2CPL8qDuaONti76XYK2gYtqewjU+Z3jpoKL+GXgloEmAI9/kKjCgoxfEba2/EcQQdh+M66D8+1ZrzM74h/FbdRAUbKvYelEV242IZSQAAIUfy/nrUe5ZCyoGmvzEfShFV2Tso+X8OHcIdAw+f9GqXjXDvBvunSfZPcTpVxw67EHY9PUVL5twBu2xdUarv6RNPYGgM/qKM+H4UW7NgfiuMT8FmPmKEMLbzsFjdgPjRnxs+HicKJ2S4x+KKP/E/Go/kRDfElOTTeKDLg9s+tG2PuSs7aUHYv+0NBEZ//2Q=="/>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latin typeface="Trebuchet MS" pitchFamily="34" charset="0"/>
            </a:endParaRPr>
          </a:p>
        </p:txBody>
      </p:sp>
      <p:sp>
        <p:nvSpPr>
          <p:cNvPr id="6" name="TextBox 5"/>
          <p:cNvSpPr txBox="1"/>
          <p:nvPr/>
        </p:nvSpPr>
        <p:spPr>
          <a:xfrm>
            <a:off x="6189797" y="2514323"/>
            <a:ext cx="2668482" cy="1477328"/>
          </a:xfrm>
          <a:prstGeom prst="rect">
            <a:avLst/>
          </a:prstGeom>
          <a:noFill/>
        </p:spPr>
        <p:txBody>
          <a:bodyPr wrap="square" rtlCol="0">
            <a:spAutoFit/>
          </a:bodyPr>
          <a:lstStyle/>
          <a:p>
            <a:pPr>
              <a:spcAft>
                <a:spcPts val="0"/>
              </a:spcAft>
            </a:pPr>
            <a:r>
              <a:rPr lang="en-GB" sz="1000" dirty="0">
                <a:latin typeface="Trebuchet MS" pitchFamily="34" charset="0"/>
              </a:rPr>
              <a:t>SMSC is embedded in what we do and who we are </a:t>
            </a:r>
            <a:r>
              <a:rPr lang="en-GB" sz="1000" dirty="0" smtClean="0">
                <a:latin typeface="Trebuchet MS" pitchFamily="34" charset="0"/>
              </a:rPr>
              <a:t>everyday.</a:t>
            </a:r>
          </a:p>
          <a:p>
            <a:pPr>
              <a:spcAft>
                <a:spcPts val="0"/>
              </a:spcAft>
            </a:pPr>
            <a:r>
              <a:rPr lang="en-GB" sz="1000" b="1" dirty="0" smtClean="0">
                <a:latin typeface="Trebuchet MS" pitchFamily="34" charset="0"/>
              </a:rPr>
              <a:t>Themes raised in the class text: </a:t>
            </a:r>
            <a:r>
              <a:rPr lang="en-GB" sz="1000" dirty="0" smtClean="0">
                <a:latin typeface="Trebuchet MS" pitchFamily="34" charset="0"/>
              </a:rPr>
              <a:t>Friendship, taking risks and exploration.</a:t>
            </a:r>
          </a:p>
          <a:p>
            <a:pPr>
              <a:spcAft>
                <a:spcPts val="0"/>
              </a:spcAft>
            </a:pPr>
            <a:r>
              <a:rPr lang="en-GB" sz="1000" b="1" dirty="0">
                <a:latin typeface="Trebuchet MS" pitchFamily="34" charset="0"/>
              </a:rPr>
              <a:t>RRS: </a:t>
            </a:r>
            <a:r>
              <a:rPr lang="en-GB" sz="1000" b="1" dirty="0" smtClean="0">
                <a:latin typeface="Trebuchet MS" pitchFamily="34" charset="0"/>
              </a:rPr>
              <a:t>31	</a:t>
            </a:r>
          </a:p>
          <a:p>
            <a:pPr>
              <a:spcAft>
                <a:spcPts val="0"/>
              </a:spcAft>
            </a:pPr>
            <a:r>
              <a:rPr lang="en-GB" sz="1000" b="1" dirty="0" smtClean="0">
                <a:latin typeface="Trebuchet MS" pitchFamily="34" charset="0"/>
              </a:rPr>
              <a:t>School Values</a:t>
            </a:r>
            <a:endParaRPr lang="en-GB" sz="1000" b="1" dirty="0">
              <a:latin typeface="Trebuchet MS" pitchFamily="34" charset="0"/>
            </a:endParaRPr>
          </a:p>
          <a:p>
            <a:pPr>
              <a:spcAft>
                <a:spcPts val="0"/>
              </a:spcAft>
            </a:pPr>
            <a:r>
              <a:rPr lang="en-GB" sz="1000" b="1" dirty="0" smtClean="0">
                <a:latin typeface="Trebuchet MS" pitchFamily="34" charset="0"/>
              </a:rPr>
              <a:t>Religious education:</a:t>
            </a:r>
          </a:p>
          <a:p>
            <a:pPr>
              <a:spcAft>
                <a:spcPts val="0"/>
              </a:spcAft>
            </a:pPr>
            <a:r>
              <a:rPr lang="en-GB" sz="1000" dirty="0" smtClean="0">
                <a:latin typeface="Trebuchet MS" pitchFamily="34" charset="0"/>
              </a:rPr>
              <a:t>What can we learn about religion – Hinduism?</a:t>
            </a:r>
          </a:p>
        </p:txBody>
      </p:sp>
      <p:sp>
        <p:nvSpPr>
          <p:cNvPr id="18" name="Snip Diagonal Corner Rectangle 42"/>
          <p:cNvSpPr>
            <a:spLocks noChangeArrowheads="1"/>
          </p:cNvSpPr>
          <p:nvPr/>
        </p:nvSpPr>
        <p:spPr bwMode="auto">
          <a:xfrm>
            <a:off x="6215074" y="4071942"/>
            <a:ext cx="2500330" cy="285752"/>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chemeClr val="accent6">
              <a:lumMod val="20000"/>
              <a:lumOff val="8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rgbClr val="002060"/>
                </a:solidFill>
                <a:latin typeface="Trebuchet MS" pitchFamily="34" charset="0"/>
              </a:rPr>
              <a:t>Art and Design Technology</a:t>
            </a:r>
          </a:p>
        </p:txBody>
      </p:sp>
      <p:sp>
        <p:nvSpPr>
          <p:cNvPr id="20" name="TextBox 19"/>
          <p:cNvSpPr txBox="1"/>
          <p:nvPr/>
        </p:nvSpPr>
        <p:spPr>
          <a:xfrm>
            <a:off x="3786182" y="2714620"/>
            <a:ext cx="2286016" cy="400110"/>
          </a:xfrm>
          <a:prstGeom prst="rect">
            <a:avLst/>
          </a:prstGeom>
          <a:noFill/>
        </p:spPr>
        <p:txBody>
          <a:bodyPr wrap="square" rtlCol="0">
            <a:spAutoFit/>
          </a:bodyPr>
          <a:lstStyle/>
          <a:p>
            <a:endParaRPr lang="en-GB" sz="1000" dirty="0" smtClean="0">
              <a:latin typeface="Trebuchet MS" pitchFamily="34" charset="0"/>
            </a:endParaRPr>
          </a:p>
          <a:p>
            <a:endParaRPr lang="en-GB" sz="1000" dirty="0">
              <a:latin typeface="Trebuchet MS" pitchFamily="34" charset="0"/>
            </a:endParaRPr>
          </a:p>
        </p:txBody>
      </p:sp>
      <p:sp>
        <p:nvSpPr>
          <p:cNvPr id="21" name="TextBox 20"/>
          <p:cNvSpPr txBox="1"/>
          <p:nvPr/>
        </p:nvSpPr>
        <p:spPr>
          <a:xfrm>
            <a:off x="6143636" y="4357694"/>
            <a:ext cx="2714643" cy="2246769"/>
          </a:xfrm>
          <a:prstGeom prst="rect">
            <a:avLst/>
          </a:prstGeom>
          <a:noFill/>
        </p:spPr>
        <p:txBody>
          <a:bodyPr wrap="square" rtlCol="0">
            <a:spAutoFit/>
          </a:bodyPr>
          <a:lstStyle/>
          <a:p>
            <a:r>
              <a:rPr lang="en-GB" sz="1000" dirty="0" smtClean="0">
                <a:solidFill>
                  <a:srgbClr val="00B050"/>
                </a:solidFill>
                <a:latin typeface="Trebuchet MS" pitchFamily="34" charset="0"/>
              </a:rPr>
              <a:t>They can apply their knowledge of hot and cold lands to how crops grow and how they get from the field to the fork.  This knowledge will support their learning about the basic principles of a healthy and varied diet. </a:t>
            </a:r>
            <a:endParaRPr lang="en-GB" sz="1000" b="1" dirty="0" smtClean="0">
              <a:solidFill>
                <a:srgbClr val="00B050"/>
              </a:solidFill>
              <a:latin typeface="Trebuchet MS" pitchFamily="34" charset="0"/>
            </a:endParaRPr>
          </a:p>
          <a:p>
            <a:r>
              <a:rPr lang="en-GB" sz="1000" b="1" dirty="0" smtClean="0">
                <a:latin typeface="Trebuchet MS" pitchFamily="34" charset="0"/>
              </a:rPr>
              <a:t>Design Technology:</a:t>
            </a:r>
          </a:p>
          <a:p>
            <a:pPr>
              <a:buFont typeface="Arial" pitchFamily="34" charset="0"/>
              <a:buChar char="•"/>
            </a:pPr>
            <a:r>
              <a:rPr lang="en-GB" sz="1000" dirty="0" smtClean="0">
                <a:latin typeface="Trebuchet MS" pitchFamily="34" charset="0"/>
              </a:rPr>
              <a:t>to use the basic principles of a healthy and varied diet</a:t>
            </a:r>
          </a:p>
          <a:p>
            <a:pPr>
              <a:buFont typeface="Arial" pitchFamily="34" charset="0"/>
              <a:buChar char="•"/>
            </a:pPr>
            <a:r>
              <a:rPr lang="en-GB" sz="1000" dirty="0" smtClean="0">
                <a:latin typeface="Trebuchet MS" pitchFamily="34" charset="0"/>
              </a:rPr>
              <a:t>to understand where food comes from </a:t>
            </a:r>
            <a:r>
              <a:rPr lang="en-GB" sz="1000" b="1" dirty="0" smtClean="0">
                <a:latin typeface="Trebuchet MS" pitchFamily="34" charset="0"/>
              </a:rPr>
              <a:t> </a:t>
            </a:r>
          </a:p>
          <a:p>
            <a:r>
              <a:rPr lang="en-GB" sz="1000" b="1" dirty="0" smtClean="0">
                <a:latin typeface="Trebuchet MS" pitchFamily="34" charset="0"/>
              </a:rPr>
              <a:t>Art and Design: Trees (</a:t>
            </a:r>
            <a:r>
              <a:rPr lang="en-GB" sz="1000" b="1" dirty="0" smtClean="0">
                <a:solidFill>
                  <a:srgbClr val="00B050"/>
                </a:solidFill>
                <a:latin typeface="Trebuchet MS" pitchFamily="34" charset="0"/>
              </a:rPr>
              <a:t>The Lonely Beast</a:t>
            </a:r>
            <a:r>
              <a:rPr lang="en-GB" sz="1000" b="1" dirty="0" smtClean="0">
                <a:latin typeface="Trebuchet MS" pitchFamily="34" charset="0"/>
              </a:rPr>
              <a:t>)</a:t>
            </a:r>
          </a:p>
          <a:p>
            <a:r>
              <a:rPr lang="en-GB" sz="1000" b="1" dirty="0" smtClean="0">
                <a:latin typeface="Trebuchet MS" pitchFamily="34" charset="0"/>
              </a:rPr>
              <a:t>Making Skills:</a:t>
            </a:r>
            <a:r>
              <a:rPr lang="en-GB" sz="1000" dirty="0" smtClean="0">
                <a:latin typeface="Trebuchet MS" pitchFamily="34" charset="0"/>
              </a:rPr>
              <a:t> cutting different thicknesses of paper and materials.</a:t>
            </a:r>
          </a:p>
          <a:p>
            <a:r>
              <a:rPr lang="en-GB" sz="1000" dirty="0" smtClean="0">
                <a:latin typeface="Trebuchet MS" pitchFamily="34" charset="0"/>
              </a:rPr>
              <a:t>Pressure, strength and grip.</a:t>
            </a:r>
            <a:endParaRPr lang="en-GB" sz="1000" b="1" dirty="0">
              <a:latin typeface="Trebuchet MS" pitchFamily="34" charset="0"/>
            </a:endParaRPr>
          </a:p>
        </p:txBody>
      </p:sp>
      <p:pic>
        <p:nvPicPr>
          <p:cNvPr id="3074" name="Picture 2" descr="http://t2.gstatic.com/images?q=tbn:ANd9GcQAW86UBC-222TnhD9rpQoy2yqKSIEG-siq7vETSVTSAfgUiTnW2BvzZr7I">
            <a:hlinkClick r:id="rId2"/>
          </p:cNvPr>
          <p:cNvPicPr>
            <a:picLocks noChangeAspect="1" noChangeArrowheads="1"/>
          </p:cNvPicPr>
          <p:nvPr/>
        </p:nvPicPr>
        <p:blipFill>
          <a:blip r:embed="rId3"/>
          <a:srcRect/>
          <a:stretch>
            <a:fillRect/>
          </a:stretch>
        </p:blipFill>
        <p:spPr bwMode="auto">
          <a:xfrm>
            <a:off x="285720" y="714355"/>
            <a:ext cx="1285884" cy="1495215"/>
          </a:xfrm>
          <a:prstGeom prst="rect">
            <a:avLst/>
          </a:prstGeom>
          <a:noFill/>
        </p:spPr>
      </p:pic>
      <p:pic>
        <p:nvPicPr>
          <p:cNvPr id="3086" name="Picture 14" descr="http://t0.gstatic.com/images?q=tbn:ANd9GcRbhy3cW-3bsyPXFo1bEPOWTEgFI8AVg8zQC9hHjV9_4qSnaHIDhYb0lsw">
            <a:hlinkClick r:id="rId4"/>
          </p:cNvPr>
          <p:cNvPicPr>
            <a:picLocks noChangeAspect="1" noChangeArrowheads="1"/>
          </p:cNvPicPr>
          <p:nvPr/>
        </p:nvPicPr>
        <p:blipFill>
          <a:blip r:embed="rId5"/>
          <a:srcRect/>
          <a:stretch>
            <a:fillRect/>
          </a:stretch>
        </p:blipFill>
        <p:spPr bwMode="auto">
          <a:xfrm>
            <a:off x="1714480" y="714356"/>
            <a:ext cx="2000264" cy="1000132"/>
          </a:xfrm>
          <a:prstGeom prst="rect">
            <a:avLst/>
          </a:prstGeom>
          <a:noFill/>
        </p:spPr>
      </p:pic>
      <p:sp>
        <p:nvSpPr>
          <p:cNvPr id="3073" name="Rectangle 1"/>
          <p:cNvSpPr>
            <a:spLocks noChangeArrowheads="1"/>
          </p:cNvSpPr>
          <p:nvPr/>
        </p:nvSpPr>
        <p:spPr bwMode="auto">
          <a:xfrm>
            <a:off x="3843489" y="2343837"/>
            <a:ext cx="2214578" cy="28392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1050" u="sng" dirty="0" smtClean="0">
                <a:latin typeface="Trebuchet MS" panose="020B0603020202020204" pitchFamily="34" charset="0"/>
              </a:rPr>
              <a:t>UK </a:t>
            </a:r>
            <a:r>
              <a:rPr lang="en-GB" sz="1050" u="sng" dirty="0">
                <a:latin typeface="Trebuchet MS" panose="020B0603020202020204" pitchFamily="34" charset="0"/>
              </a:rPr>
              <a:t>Study </a:t>
            </a:r>
            <a:endParaRPr lang="en-GB" sz="1050" dirty="0">
              <a:latin typeface="Trebuchet MS" panose="020B0603020202020204" pitchFamily="34" charset="0"/>
            </a:endParaRPr>
          </a:p>
          <a:p>
            <a:r>
              <a:rPr lang="en-GB" sz="1050" dirty="0">
                <a:latin typeface="Trebuchet MS" panose="020B0603020202020204" pitchFamily="34" charset="0"/>
              </a:rPr>
              <a:t>London: Landmarks and UK seas</a:t>
            </a:r>
          </a:p>
          <a:p>
            <a:r>
              <a:rPr lang="en-GB" sz="1050" u="sng" dirty="0">
                <a:latin typeface="Trebuchet MS" panose="020B0603020202020204" pitchFamily="34" charset="0"/>
              </a:rPr>
              <a:t>Continents and Oceans </a:t>
            </a:r>
            <a:endParaRPr lang="en-GB" sz="1050" dirty="0">
              <a:latin typeface="Trebuchet MS" panose="020B0603020202020204" pitchFamily="34" charset="0"/>
            </a:endParaRPr>
          </a:p>
          <a:p>
            <a:r>
              <a:rPr lang="en-GB" sz="1050" dirty="0">
                <a:latin typeface="Trebuchet MS" panose="020B0603020202020204" pitchFamily="34" charset="0"/>
              </a:rPr>
              <a:t>Study: hot and cold </a:t>
            </a:r>
            <a:r>
              <a:rPr lang="en-GB" sz="1050" dirty="0" smtClean="0">
                <a:latin typeface="Trebuchet MS" panose="020B0603020202020204" pitchFamily="34" charset="0"/>
              </a:rPr>
              <a:t>lands, including: Antarctica </a:t>
            </a:r>
            <a:r>
              <a:rPr lang="en-GB" sz="1050" dirty="0">
                <a:latin typeface="Trebuchet MS" panose="020B0603020202020204" pitchFamily="34" charset="0"/>
              </a:rPr>
              <a:t>and </a:t>
            </a:r>
            <a:r>
              <a:rPr lang="en-GB" sz="1050" dirty="0" smtClean="0">
                <a:latin typeface="Trebuchet MS" panose="020B0603020202020204" pitchFamily="34" charset="0"/>
              </a:rPr>
              <a:t>Europe</a:t>
            </a:r>
          </a:p>
          <a:p>
            <a:r>
              <a:rPr lang="en-GB" sz="1050" dirty="0" smtClean="0">
                <a:latin typeface="Trebuchet MS" panose="020B0603020202020204" pitchFamily="34" charset="0"/>
              </a:rPr>
              <a:t> </a:t>
            </a:r>
            <a:endParaRPr lang="en-GB" sz="1050" b="1" dirty="0" smtClean="0">
              <a:solidFill>
                <a:srgbClr val="00B050"/>
              </a:solidFill>
              <a:latin typeface="Trebuchet MS" pitchFamily="34" charset="0"/>
            </a:endParaRPr>
          </a:p>
          <a:p>
            <a:pPr lvl="0"/>
            <a:r>
              <a:rPr lang="en-GB" sz="1050" b="1" dirty="0" smtClean="0">
                <a:latin typeface="Trebuchet MS" pitchFamily="34" charset="0"/>
              </a:rPr>
              <a:t>Explore the globe through books – locating hot and cold lands.</a:t>
            </a:r>
          </a:p>
          <a:p>
            <a:pPr lvl="0"/>
            <a:endParaRPr lang="en-GB" sz="1050" b="1" dirty="0" smtClean="0">
              <a:latin typeface="Trebuchet MS"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GB" sz="1050" dirty="0" smtClean="0">
                <a:latin typeface="Trebuchet MS" pitchFamily="34" charset="0"/>
                <a:ea typeface="Calibri" pitchFamily="34" charset="0"/>
                <a:cs typeface="Times New Roman" pitchFamily="18" charset="0"/>
              </a:rPr>
              <a:t>to identify s</a:t>
            </a:r>
            <a:r>
              <a:rPr kumimoji="0" lang="en-GB" sz="1050" b="0" i="0" u="none" strike="noStrike" cap="none" normalizeH="0" baseline="0" dirty="0" smtClean="0">
                <a:ln>
                  <a:noFill/>
                </a:ln>
                <a:solidFill>
                  <a:schemeClr val="tx1"/>
                </a:solidFill>
                <a:effectLst/>
                <a:latin typeface="Trebuchet MS" pitchFamily="34" charset="0"/>
                <a:ea typeface="Calibri" pitchFamily="34" charset="0"/>
                <a:cs typeface="Times New Roman" pitchFamily="18" charset="0"/>
              </a:rPr>
              <a:t>easonal and daily weather patterns in the UK</a:t>
            </a:r>
            <a:endParaRPr kumimoji="0" lang="en-GB" sz="1050" b="0" i="0" u="none" strike="noStrike" cap="none" normalizeH="0" baseline="0" dirty="0" smtClean="0">
              <a:ln>
                <a:noFill/>
              </a:ln>
              <a:solidFill>
                <a:schemeClr val="tx1"/>
              </a:solidFill>
              <a:effectLst/>
              <a:latin typeface="Trebuchet MS"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GB" sz="1050" dirty="0" smtClean="0">
                <a:latin typeface="Trebuchet MS" pitchFamily="34" charset="0"/>
                <a:ea typeface="Calibri" pitchFamily="34" charset="0"/>
                <a:cs typeface="Times New Roman" pitchFamily="18" charset="0"/>
              </a:rPr>
              <a:t>t</a:t>
            </a:r>
            <a:r>
              <a:rPr kumimoji="0" lang="en-GB" sz="1050" b="0" i="0" u="none" strike="noStrike" cap="none" normalizeH="0" baseline="0" dirty="0" smtClean="0">
                <a:ln>
                  <a:noFill/>
                </a:ln>
                <a:solidFill>
                  <a:schemeClr val="tx1"/>
                </a:solidFill>
                <a:effectLst/>
                <a:latin typeface="Trebuchet MS" pitchFamily="34" charset="0"/>
                <a:ea typeface="Calibri" pitchFamily="34" charset="0"/>
                <a:cs typeface="Times New Roman" pitchFamily="18" charset="0"/>
              </a:rPr>
              <a:t>o</a:t>
            </a:r>
            <a:r>
              <a:rPr kumimoji="0" lang="en-GB" sz="1050" b="0" i="0" u="none" strike="noStrike" cap="none" normalizeH="0" dirty="0" smtClean="0">
                <a:ln>
                  <a:noFill/>
                </a:ln>
                <a:solidFill>
                  <a:schemeClr val="tx1"/>
                </a:solidFill>
                <a:effectLst/>
                <a:latin typeface="Trebuchet MS" pitchFamily="34" charset="0"/>
                <a:ea typeface="Calibri" pitchFamily="34" charset="0"/>
                <a:cs typeface="Times New Roman" pitchFamily="18" charset="0"/>
              </a:rPr>
              <a:t> locate </a:t>
            </a:r>
            <a:r>
              <a:rPr kumimoji="0" lang="en-GB" sz="1050" b="0" i="0" u="none" strike="noStrike" cap="none" normalizeH="0" baseline="0" dirty="0" smtClean="0">
                <a:ln>
                  <a:noFill/>
                </a:ln>
                <a:solidFill>
                  <a:schemeClr val="tx1"/>
                </a:solidFill>
                <a:effectLst/>
                <a:latin typeface="Trebuchet MS" pitchFamily="34" charset="0"/>
                <a:ea typeface="Calibri" pitchFamily="34" charset="0"/>
                <a:cs typeface="Times New Roman" pitchFamily="18" charset="0"/>
              </a:rPr>
              <a:t>hot and cold areas of the world</a:t>
            </a:r>
            <a:endParaRPr kumimoji="0" lang="en-GB" sz="1050" b="0" i="0" u="none" strike="noStrike" cap="none" normalizeH="0" baseline="0" dirty="0" smtClean="0">
              <a:ln>
                <a:noFill/>
              </a:ln>
              <a:solidFill>
                <a:schemeClr val="tx1"/>
              </a:solidFill>
              <a:effectLst/>
              <a:latin typeface="Trebuchet MS"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GB" sz="1050" dirty="0" smtClean="0">
                <a:latin typeface="Trebuchet MS" pitchFamily="34" charset="0"/>
                <a:ea typeface="Calibri" pitchFamily="34" charset="0"/>
                <a:cs typeface="Times New Roman" pitchFamily="18" charset="0"/>
              </a:rPr>
              <a:t>to u</a:t>
            </a:r>
            <a:r>
              <a:rPr kumimoji="0" lang="en-GB" sz="1050" b="0" i="0" u="none" strike="noStrike" cap="none" normalizeH="0" baseline="0" dirty="0" smtClean="0">
                <a:ln>
                  <a:noFill/>
                </a:ln>
                <a:solidFill>
                  <a:schemeClr val="tx1"/>
                </a:solidFill>
                <a:effectLst/>
                <a:latin typeface="Trebuchet MS" pitchFamily="34" charset="0"/>
                <a:ea typeface="Calibri" pitchFamily="34" charset="0"/>
                <a:cs typeface="Times New Roman" pitchFamily="18" charset="0"/>
              </a:rPr>
              <a:t>se simple compass directions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GB" sz="1050" dirty="0" smtClean="0">
                <a:latin typeface="Trebuchet MS" pitchFamily="34" charset="0"/>
                <a:ea typeface="Calibri" pitchFamily="34" charset="0"/>
                <a:cs typeface="Times New Roman" pitchFamily="18" charset="0"/>
              </a:rPr>
              <a:t>to u</a:t>
            </a:r>
            <a:r>
              <a:rPr kumimoji="0" lang="en-GB" sz="1050" b="0" i="0" u="none" strike="noStrike" cap="none" normalizeH="0" baseline="0" dirty="0" smtClean="0">
                <a:ln>
                  <a:noFill/>
                </a:ln>
                <a:solidFill>
                  <a:schemeClr val="tx1"/>
                </a:solidFill>
                <a:effectLst/>
                <a:latin typeface="Trebuchet MS" pitchFamily="34" charset="0"/>
                <a:ea typeface="Calibri" pitchFamily="34" charset="0"/>
                <a:cs typeface="Times New Roman" pitchFamily="18" charset="0"/>
              </a:rPr>
              <a:t>se geographical vocabulary to describe physical and human features </a:t>
            </a:r>
            <a:endParaRPr kumimoji="0" lang="en-GB" sz="1050" b="0" i="0" u="none" strike="noStrike" cap="none" normalizeH="0" baseline="0" dirty="0" smtClean="0">
              <a:ln>
                <a:noFill/>
              </a:ln>
              <a:solidFill>
                <a:schemeClr val="tx1"/>
              </a:solidFill>
              <a:effectLst/>
              <a:latin typeface="Trebuchet MS" pitchFamily="34" charset="0"/>
              <a:cs typeface="Arial" pitchFamily="34" charset="0"/>
            </a:endParaRPr>
          </a:p>
        </p:txBody>
      </p:sp>
      <p:pic>
        <p:nvPicPr>
          <p:cNvPr id="2" name="Picture 2" descr="http://t0.gstatic.com/images?q=tbn:ANd9GcT9H64LIJlY_u8ea3X4AjTpv7kucnqoWuY-xfN5S8qHs5rcwgkUCxI07Q">
            <a:hlinkClick r:id="rId6"/>
          </p:cNvPr>
          <p:cNvPicPr>
            <a:picLocks noChangeAspect="1" noChangeArrowheads="1"/>
          </p:cNvPicPr>
          <p:nvPr/>
        </p:nvPicPr>
        <p:blipFill>
          <a:blip r:embed="rId7"/>
          <a:srcRect/>
          <a:stretch>
            <a:fillRect/>
          </a:stretch>
        </p:blipFill>
        <p:spPr bwMode="auto">
          <a:xfrm>
            <a:off x="5511702" y="5093076"/>
            <a:ext cx="631934" cy="423222"/>
          </a:xfrm>
          <a:prstGeom prst="rect">
            <a:avLst/>
          </a:prstGeom>
          <a:noFill/>
        </p:spPr>
      </p:pic>
      <p:sp>
        <p:nvSpPr>
          <p:cNvPr id="19" name="TextBox 18"/>
          <p:cNvSpPr txBox="1"/>
          <p:nvPr/>
        </p:nvSpPr>
        <p:spPr>
          <a:xfrm>
            <a:off x="3857619" y="667663"/>
            <a:ext cx="5093757" cy="1384995"/>
          </a:xfrm>
          <a:prstGeom prst="rect">
            <a:avLst/>
          </a:prstGeom>
          <a:noFill/>
        </p:spPr>
        <p:txBody>
          <a:bodyPr wrap="square" rtlCol="0">
            <a:spAutoFit/>
          </a:bodyPr>
          <a:lstStyle/>
          <a:p>
            <a:r>
              <a:rPr lang="en-GB" sz="1200" dirty="0" smtClean="0">
                <a:latin typeface="Trebuchet MS" pitchFamily="34" charset="0"/>
              </a:rPr>
              <a:t>Let’s take a journey together!  We leap into action with some more exciting books which share </a:t>
            </a:r>
            <a:r>
              <a:rPr lang="en-GB" sz="1200" smtClean="0">
                <a:latin typeface="Trebuchet MS" pitchFamily="34" charset="0"/>
              </a:rPr>
              <a:t>themes of </a:t>
            </a:r>
            <a:r>
              <a:rPr lang="en-GB" sz="1200" dirty="0" smtClean="0">
                <a:latin typeface="Trebuchet MS" pitchFamily="34" charset="0"/>
              </a:rPr>
              <a:t>journeys, locally and across the globe.  Year One will join the Snail and the Whale for a journey to hot and cold lands. This term each class will expand their culinary skills and knowledge of nutrition by designing and creating savoury dishes for different purposes.  For example, what menu would you design for a monster’s welcome home party?  </a:t>
            </a:r>
            <a:endParaRPr lang="en-GB" sz="1200" dirty="0">
              <a:latin typeface="Trebuchet MS" pitchFamily="34" charset="0"/>
            </a:endParaRPr>
          </a:p>
        </p:txBody>
      </p:sp>
      <p:pic>
        <p:nvPicPr>
          <p:cNvPr id="22" name="Picture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32342" y="1268760"/>
            <a:ext cx="1082402" cy="930189"/>
          </a:xfrm>
          <a:prstGeom prst="rect">
            <a:avLst/>
          </a:prstGeom>
        </p:spPr>
      </p:pic>
      <p:sp>
        <p:nvSpPr>
          <p:cNvPr id="3" name="Footer Placeholder 2"/>
          <p:cNvSpPr>
            <a:spLocks noGrp="1"/>
          </p:cNvSpPr>
          <p:nvPr>
            <p:ph type="ftr" sz="quarter" idx="11"/>
          </p:nvPr>
        </p:nvSpPr>
        <p:spPr/>
        <p:txBody>
          <a:bodyPr/>
          <a:lstStyle/>
          <a:p>
            <a:pPr>
              <a:defRPr/>
            </a:pPr>
            <a:r>
              <a:rPr lang="en-GB" dirty="0" smtClean="0"/>
              <a:t>Review 2016</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Single Corner Rectangle 2"/>
          <p:cNvSpPr>
            <a:spLocks noChangeArrowheads="1"/>
          </p:cNvSpPr>
          <p:nvPr/>
        </p:nvSpPr>
        <p:spPr bwMode="auto">
          <a:xfrm>
            <a:off x="214282" y="142852"/>
            <a:ext cx="2357453" cy="357190"/>
          </a:xfrm>
          <a:custGeom>
            <a:avLst/>
            <a:gdLst>
              <a:gd name="T0" fmla="*/ 1142206 w 2284412"/>
              <a:gd name="T1" fmla="*/ 0 h 355600"/>
              <a:gd name="T2" fmla="*/ 0 w 2284412"/>
              <a:gd name="T3" fmla="*/ 177800 h 355600"/>
              <a:gd name="T4" fmla="*/ 1142206 w 2284412"/>
              <a:gd name="T5" fmla="*/ 355600 h 355600"/>
              <a:gd name="T6" fmla="*/ 2284412 w 2284412"/>
              <a:gd name="T7" fmla="*/ 177800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close/>
              </a:path>
            </a:pathLst>
          </a:custGeom>
          <a:solidFill>
            <a:srgbClr val="99FFCC"/>
          </a:solidFill>
          <a:ln w="9525">
            <a:no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GB" sz="1600" dirty="0" smtClean="0">
                <a:solidFill>
                  <a:schemeClr val="tx1">
                    <a:lumMod val="85000"/>
                    <a:lumOff val="15000"/>
                  </a:schemeClr>
                </a:solidFill>
                <a:latin typeface="Trebuchet MS" pitchFamily="34" charset="0"/>
              </a:rPr>
              <a:t>London and Beyond</a:t>
            </a:r>
            <a:endParaRPr lang="en-GB" sz="1600" dirty="0">
              <a:solidFill>
                <a:schemeClr val="tx1">
                  <a:lumMod val="85000"/>
                  <a:lumOff val="15000"/>
                </a:schemeClr>
              </a:solidFill>
              <a:latin typeface="Trebuchet MS" pitchFamily="34" charset="0"/>
            </a:endParaRPr>
          </a:p>
        </p:txBody>
      </p:sp>
      <p:sp>
        <p:nvSpPr>
          <p:cNvPr id="23" name="Snip Diagonal Corner Rectangle 22"/>
          <p:cNvSpPr>
            <a:spLocks noChangeArrowheads="1"/>
          </p:cNvSpPr>
          <p:nvPr/>
        </p:nvSpPr>
        <p:spPr bwMode="auto">
          <a:xfrm>
            <a:off x="297799" y="3091297"/>
            <a:ext cx="2365548" cy="202591"/>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000" dirty="0">
                <a:solidFill>
                  <a:schemeClr val="lt1"/>
                </a:solidFill>
                <a:latin typeface="Trebuchet MS" pitchFamily="34" charset="0"/>
              </a:rPr>
              <a:t>Physical Education</a:t>
            </a:r>
          </a:p>
        </p:txBody>
      </p:sp>
      <p:sp>
        <p:nvSpPr>
          <p:cNvPr id="47" name="Snip Diagonal Corner Rectangle 46"/>
          <p:cNvSpPr>
            <a:spLocks noChangeArrowheads="1"/>
          </p:cNvSpPr>
          <p:nvPr/>
        </p:nvSpPr>
        <p:spPr bwMode="auto">
          <a:xfrm>
            <a:off x="2852480" y="3293889"/>
            <a:ext cx="5247912" cy="277985"/>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chemeClr val="accent6">
              <a:lumMod val="60000"/>
              <a:lumOff val="4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000" dirty="0">
                <a:solidFill>
                  <a:schemeClr val="lt1"/>
                </a:solidFill>
                <a:latin typeface="Trebuchet MS" pitchFamily="34" charset="0"/>
              </a:rPr>
              <a:t>Science</a:t>
            </a:r>
          </a:p>
        </p:txBody>
      </p:sp>
      <p:sp>
        <p:nvSpPr>
          <p:cNvPr id="56" name="Snip Diagonal Corner Rectangle 55"/>
          <p:cNvSpPr>
            <a:spLocks noChangeArrowheads="1"/>
          </p:cNvSpPr>
          <p:nvPr/>
        </p:nvSpPr>
        <p:spPr bwMode="auto">
          <a:xfrm>
            <a:off x="2852480" y="214290"/>
            <a:ext cx="3015664" cy="295123"/>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tx2">
              <a:lumMod val="40000"/>
              <a:lumOff val="6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000" dirty="0">
                <a:solidFill>
                  <a:schemeClr val="lt1"/>
                </a:solidFill>
                <a:latin typeface="Trebuchet MS" pitchFamily="34" charset="0"/>
              </a:rPr>
              <a:t>Mathematics</a:t>
            </a:r>
          </a:p>
        </p:txBody>
      </p:sp>
      <p:sp>
        <p:nvSpPr>
          <p:cNvPr id="59" name="Snip Diagonal Corner Rectangle 58"/>
          <p:cNvSpPr>
            <a:spLocks noChangeArrowheads="1"/>
          </p:cNvSpPr>
          <p:nvPr/>
        </p:nvSpPr>
        <p:spPr bwMode="auto">
          <a:xfrm>
            <a:off x="214282" y="571481"/>
            <a:ext cx="2357454" cy="214313"/>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5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000" dirty="0" smtClean="0">
                <a:solidFill>
                  <a:schemeClr val="lt1"/>
                </a:solidFill>
                <a:latin typeface="Trebuchet MS" pitchFamily="34" charset="0"/>
              </a:rPr>
              <a:t>Computing</a:t>
            </a:r>
            <a:endParaRPr lang="en-GB" sz="1000" dirty="0">
              <a:solidFill>
                <a:schemeClr val="lt1"/>
              </a:solidFill>
              <a:latin typeface="Trebuchet MS" pitchFamily="34" charset="0"/>
            </a:endParaRPr>
          </a:p>
        </p:txBody>
      </p:sp>
      <p:sp>
        <p:nvSpPr>
          <p:cNvPr id="35" name="Snip Diagonal Corner Rectangle 22"/>
          <p:cNvSpPr>
            <a:spLocks noChangeArrowheads="1"/>
          </p:cNvSpPr>
          <p:nvPr/>
        </p:nvSpPr>
        <p:spPr bwMode="auto">
          <a:xfrm>
            <a:off x="2852480" y="1815583"/>
            <a:ext cx="3015664" cy="39897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000" dirty="0">
                <a:solidFill>
                  <a:schemeClr val="lt1"/>
                </a:solidFill>
                <a:latin typeface="Trebuchet MS" pitchFamily="34" charset="0"/>
              </a:rPr>
              <a:t>Music</a:t>
            </a:r>
          </a:p>
        </p:txBody>
      </p:sp>
      <p:sp>
        <p:nvSpPr>
          <p:cNvPr id="37" name="Snip Diagonal Corner Rectangle 22"/>
          <p:cNvSpPr>
            <a:spLocks noChangeArrowheads="1"/>
          </p:cNvSpPr>
          <p:nvPr/>
        </p:nvSpPr>
        <p:spPr bwMode="auto">
          <a:xfrm>
            <a:off x="228891" y="5772234"/>
            <a:ext cx="2342844" cy="226692"/>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000" dirty="0" smtClean="0">
                <a:solidFill>
                  <a:schemeClr val="lt1"/>
                </a:solidFill>
                <a:latin typeface="Trebuchet MS" pitchFamily="34" charset="0"/>
              </a:rPr>
              <a:t>French </a:t>
            </a:r>
            <a:endParaRPr lang="en-GB" sz="1000" dirty="0">
              <a:solidFill>
                <a:schemeClr val="lt1"/>
              </a:solidFill>
              <a:latin typeface="Trebuchet MS" pitchFamily="34" charset="0"/>
            </a:endParaRPr>
          </a:p>
        </p:txBody>
      </p:sp>
      <p:sp>
        <p:nvSpPr>
          <p:cNvPr id="21" name="TextBox 20"/>
          <p:cNvSpPr txBox="1"/>
          <p:nvPr/>
        </p:nvSpPr>
        <p:spPr>
          <a:xfrm>
            <a:off x="244480" y="6013589"/>
            <a:ext cx="2398695" cy="707886"/>
          </a:xfrm>
          <a:prstGeom prst="rect">
            <a:avLst/>
          </a:prstGeom>
          <a:noFill/>
        </p:spPr>
        <p:txBody>
          <a:bodyPr wrap="square" rtlCol="0">
            <a:spAutoFit/>
          </a:bodyPr>
          <a:lstStyle/>
          <a:p>
            <a:r>
              <a:rPr lang="en-GB" sz="1000" dirty="0" smtClean="0">
                <a:latin typeface="Trebuchet MS" pitchFamily="34" charset="0"/>
              </a:rPr>
              <a:t>Story – The Hungry Caterpillar (fruit and days of the week)</a:t>
            </a:r>
          </a:p>
          <a:p>
            <a:r>
              <a:rPr lang="en-GB" sz="1000" dirty="0" smtClean="0">
                <a:latin typeface="Trebuchet MS" pitchFamily="34" charset="0"/>
              </a:rPr>
              <a:t>Story – Hugo the Hedgehog (weather and days of the week)</a:t>
            </a:r>
            <a:endParaRPr lang="en-GB" sz="1000" dirty="0">
              <a:latin typeface="Trebuchet MS" pitchFamily="34" charset="0"/>
            </a:endParaRPr>
          </a:p>
        </p:txBody>
      </p:sp>
      <p:sp>
        <p:nvSpPr>
          <p:cNvPr id="2" name="TextBox 1"/>
          <p:cNvSpPr txBox="1"/>
          <p:nvPr/>
        </p:nvSpPr>
        <p:spPr>
          <a:xfrm>
            <a:off x="2817589" y="3571874"/>
            <a:ext cx="5282804" cy="2953470"/>
          </a:xfrm>
          <a:prstGeom prst="rect">
            <a:avLst/>
          </a:prstGeom>
          <a:noFill/>
        </p:spPr>
        <p:txBody>
          <a:bodyPr wrap="square" rtlCol="0">
            <a:spAutoFit/>
          </a:bodyPr>
          <a:lstStyle/>
          <a:p>
            <a:r>
              <a:rPr lang="en-GB" sz="1000" b="1" dirty="0" smtClean="0">
                <a:solidFill>
                  <a:schemeClr val="accent6">
                    <a:lumMod val="75000"/>
                  </a:schemeClr>
                </a:solidFill>
                <a:latin typeface="Trebuchet MS" pitchFamily="34" charset="0"/>
              </a:rPr>
              <a:t>Learning </a:t>
            </a:r>
            <a:r>
              <a:rPr lang="en-GB" sz="1000" b="1" dirty="0">
                <a:solidFill>
                  <a:schemeClr val="accent6">
                    <a:lumMod val="75000"/>
                  </a:schemeClr>
                </a:solidFill>
                <a:latin typeface="Trebuchet MS" pitchFamily="34" charset="0"/>
              </a:rPr>
              <a:t>Objectives</a:t>
            </a:r>
            <a:r>
              <a:rPr lang="en-GB" sz="1000" b="1" dirty="0" smtClean="0">
                <a:solidFill>
                  <a:schemeClr val="accent6">
                    <a:lumMod val="75000"/>
                  </a:schemeClr>
                </a:solidFill>
                <a:latin typeface="Trebuchet MS" pitchFamily="34" charset="0"/>
              </a:rPr>
              <a:t>:</a:t>
            </a:r>
          </a:p>
          <a:p>
            <a:r>
              <a:rPr lang="en-GB" sz="1000" b="1" dirty="0" smtClean="0">
                <a:solidFill>
                  <a:schemeClr val="accent6">
                    <a:lumMod val="75000"/>
                  </a:schemeClr>
                </a:solidFill>
                <a:latin typeface="Trebuchet MS" pitchFamily="34" charset="0"/>
              </a:rPr>
              <a:t>Animals, Including Humans -  Animal Kingdom</a:t>
            </a:r>
          </a:p>
          <a:p>
            <a:r>
              <a:rPr lang="en-US" sz="1000" dirty="0" smtClean="0">
                <a:latin typeface="Trebuchet MS" pitchFamily="34" charset="0"/>
              </a:rPr>
              <a:t>I can identify and name a variety of common animals, including fish, amphibians, reptiles, birds and mammals.</a:t>
            </a:r>
            <a:endParaRPr lang="en-GB" sz="1000" dirty="0" smtClean="0">
              <a:latin typeface="Trebuchet MS" pitchFamily="34" charset="0"/>
            </a:endParaRPr>
          </a:p>
          <a:p>
            <a:r>
              <a:rPr lang="en-US" sz="1000" dirty="0" smtClean="0">
                <a:latin typeface="Trebuchet MS" pitchFamily="34" charset="0"/>
              </a:rPr>
              <a:t>I can identify and name a variety of common animals that are carnivores, herbivores and omnivores.</a:t>
            </a:r>
            <a:endParaRPr lang="en-GB" sz="1000" dirty="0" smtClean="0">
              <a:latin typeface="Trebuchet MS" pitchFamily="34" charset="0"/>
            </a:endParaRPr>
          </a:p>
          <a:p>
            <a:r>
              <a:rPr lang="en-US" sz="1000" dirty="0" smtClean="0">
                <a:latin typeface="Trebuchet MS" pitchFamily="34" charset="0"/>
              </a:rPr>
              <a:t>I can describe and compare the structure of a variety of common animals (fish, amphibians, reptiles, birds and mammals, including pets).</a:t>
            </a:r>
            <a:endParaRPr lang="en-GB" sz="1000" dirty="0" smtClean="0">
              <a:latin typeface="Trebuchet MS" pitchFamily="34" charset="0"/>
            </a:endParaRPr>
          </a:p>
          <a:p>
            <a:r>
              <a:rPr lang="en-US" sz="1000" dirty="0" smtClean="0">
                <a:latin typeface="Trebuchet MS" pitchFamily="34" charset="0"/>
              </a:rPr>
              <a:t>I can identify, name, draw and label the basic parts of the human body and say which part of the body is associated with each sense.</a:t>
            </a:r>
          </a:p>
          <a:p>
            <a:r>
              <a:rPr lang="en-US" sz="1000" b="1" dirty="0" smtClean="0">
                <a:solidFill>
                  <a:schemeClr val="accent6">
                    <a:lumMod val="75000"/>
                  </a:schemeClr>
                </a:solidFill>
                <a:latin typeface="Trebuchet MS" pitchFamily="34" charset="0"/>
              </a:rPr>
              <a:t>Space Adventure (additional unit)</a:t>
            </a:r>
          </a:p>
          <a:p>
            <a:r>
              <a:rPr lang="en-GB" sz="1000" b="1" dirty="0" smtClean="0">
                <a:solidFill>
                  <a:schemeClr val="accent6">
                    <a:lumMod val="75000"/>
                  </a:schemeClr>
                </a:solidFill>
                <a:latin typeface="Trebuchet MS" pitchFamily="34" charset="0"/>
              </a:rPr>
              <a:t>Scientific Enquiry Skills</a:t>
            </a:r>
          </a:p>
          <a:p>
            <a:pPr lvl="0"/>
            <a:r>
              <a:rPr lang="en-GB" sz="1000" dirty="0" smtClean="0">
                <a:latin typeface="Trebuchet MS" pitchFamily="34" charset="0"/>
              </a:rPr>
              <a:t>Ask simple questions, and recognise that they can be answered in different ways</a:t>
            </a:r>
          </a:p>
          <a:p>
            <a:pPr lvl="0"/>
            <a:r>
              <a:rPr lang="en-GB" sz="1000" dirty="0" smtClean="0">
                <a:latin typeface="Trebuchet MS" pitchFamily="34" charset="0"/>
              </a:rPr>
              <a:t>Observe closely, using simple equipment</a:t>
            </a:r>
          </a:p>
          <a:p>
            <a:pPr lvl="0"/>
            <a:r>
              <a:rPr lang="en-GB" sz="1000" dirty="0" smtClean="0">
                <a:latin typeface="Trebuchet MS" pitchFamily="34" charset="0"/>
              </a:rPr>
              <a:t>Perform simple tests</a:t>
            </a:r>
          </a:p>
          <a:p>
            <a:pPr lvl="0"/>
            <a:r>
              <a:rPr lang="en-GB" sz="1000" dirty="0" smtClean="0">
                <a:latin typeface="Trebuchet MS" pitchFamily="34" charset="0"/>
              </a:rPr>
              <a:t>Identify and classify</a:t>
            </a:r>
          </a:p>
          <a:p>
            <a:pPr lvl="0"/>
            <a:r>
              <a:rPr lang="en-GB" sz="1000" dirty="0" smtClean="0">
                <a:latin typeface="Trebuchet MS" pitchFamily="34" charset="0"/>
              </a:rPr>
              <a:t>Use observations and ideas to suggest answers to questions</a:t>
            </a:r>
          </a:p>
          <a:p>
            <a:r>
              <a:rPr lang="en-GB" sz="1000" dirty="0" smtClean="0">
                <a:latin typeface="Trebuchet MS" pitchFamily="34" charset="0"/>
              </a:rPr>
              <a:t>Gather and record data to help in answering questions.</a:t>
            </a:r>
            <a:endParaRPr lang="en-GB" sz="1000" b="1" dirty="0" smtClean="0">
              <a:solidFill>
                <a:schemeClr val="accent6">
                  <a:lumMod val="75000"/>
                </a:schemeClr>
              </a:solidFill>
              <a:latin typeface="Trebuchet MS" pitchFamily="34" charset="0"/>
            </a:endParaRPr>
          </a:p>
        </p:txBody>
      </p:sp>
      <p:sp>
        <p:nvSpPr>
          <p:cNvPr id="6" name="TextBox 5"/>
          <p:cNvSpPr txBox="1"/>
          <p:nvPr/>
        </p:nvSpPr>
        <p:spPr>
          <a:xfrm>
            <a:off x="244480" y="3301381"/>
            <a:ext cx="2557518" cy="2554545"/>
          </a:xfrm>
          <a:prstGeom prst="rect">
            <a:avLst/>
          </a:prstGeom>
          <a:noFill/>
        </p:spPr>
        <p:txBody>
          <a:bodyPr wrap="square" rtlCol="0">
            <a:spAutoFit/>
          </a:bodyPr>
          <a:lstStyle/>
          <a:p>
            <a:pPr lvl="0"/>
            <a:r>
              <a:rPr lang="en-GB" sz="1000" b="1" smtClean="0">
                <a:latin typeface="Trebuchet MS" pitchFamily="34" charset="0"/>
              </a:rPr>
              <a:t>Handball, </a:t>
            </a:r>
            <a:r>
              <a:rPr lang="en-GB" sz="1000" b="1" dirty="0" smtClean="0">
                <a:latin typeface="Trebuchet MS" pitchFamily="34" charset="0"/>
              </a:rPr>
              <a:t>gymnastics and volleyball </a:t>
            </a:r>
          </a:p>
          <a:p>
            <a:pPr lvl="0">
              <a:buFont typeface="Arial" pitchFamily="34" charset="0"/>
              <a:buChar char="•"/>
            </a:pPr>
            <a:r>
              <a:rPr lang="en-GB" sz="1000" dirty="0" smtClean="0">
                <a:latin typeface="Trebuchet MS" pitchFamily="34" charset="0"/>
              </a:rPr>
              <a:t>to develop control and coordination of their physical movements</a:t>
            </a:r>
          </a:p>
          <a:p>
            <a:pPr lvl="0">
              <a:buFont typeface="Arial" pitchFamily="34" charset="0"/>
              <a:buChar char="•"/>
            </a:pPr>
            <a:r>
              <a:rPr lang="en-GB" sz="1000" dirty="0" smtClean="0">
                <a:latin typeface="Trebuchet MS" pitchFamily="34" charset="0"/>
              </a:rPr>
              <a:t>to recognise, observe and apply rules in competitive and cooperative games and other physical activities and why they are important</a:t>
            </a:r>
          </a:p>
          <a:p>
            <a:pPr lvl="0">
              <a:buFont typeface="Arial" pitchFamily="34" charset="0"/>
              <a:buChar char="•"/>
            </a:pPr>
            <a:r>
              <a:rPr lang="en-GB" sz="1000" dirty="0" smtClean="0">
                <a:latin typeface="Trebuchet MS" pitchFamily="34" charset="0"/>
              </a:rPr>
              <a:t>to devise and use repeat compositions and sequences in physical activities</a:t>
            </a:r>
          </a:p>
          <a:p>
            <a:pPr lvl="0">
              <a:buFont typeface="Arial" pitchFamily="34" charset="0"/>
              <a:buChar char="•"/>
            </a:pPr>
            <a:r>
              <a:rPr lang="en-GB" sz="1000" dirty="0" smtClean="0">
                <a:latin typeface="Trebuchet MS" pitchFamily="34" charset="0"/>
              </a:rPr>
              <a:t>to use and apply simple tactics and strategies </a:t>
            </a:r>
          </a:p>
          <a:p>
            <a:pPr lvl="0">
              <a:buFont typeface="Arial" pitchFamily="34" charset="0"/>
              <a:buChar char="•"/>
            </a:pPr>
            <a:r>
              <a:rPr lang="en-GB" sz="1000" dirty="0" smtClean="0">
                <a:latin typeface="Trebuchet MS" pitchFamily="34" charset="0"/>
              </a:rPr>
              <a:t>to improve performance by observation and use criteria for evaluation</a:t>
            </a:r>
          </a:p>
          <a:p>
            <a:pPr>
              <a:buFont typeface="Arial" pitchFamily="34" charset="0"/>
              <a:buChar char="•"/>
            </a:pPr>
            <a:r>
              <a:rPr lang="en-GB" sz="1000" dirty="0" smtClean="0">
                <a:latin typeface="Trebuchet MS" pitchFamily="34" charset="0"/>
              </a:rPr>
              <a:t>about the benefits of regular exercise and how their bodies feel when they exercise</a:t>
            </a:r>
            <a:endParaRPr lang="en-GB" sz="1000" dirty="0">
              <a:latin typeface="Trebuchet MS" pitchFamily="34" charset="0"/>
            </a:endParaRPr>
          </a:p>
        </p:txBody>
      </p:sp>
      <p:sp>
        <p:nvSpPr>
          <p:cNvPr id="9" name="Rectangle 1"/>
          <p:cNvSpPr>
            <a:spLocks noChangeArrowheads="1"/>
          </p:cNvSpPr>
          <p:nvPr/>
        </p:nvSpPr>
        <p:spPr bwMode="auto">
          <a:xfrm>
            <a:off x="457200" y="3064589"/>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Trebuchet MS" pitchFamily="34" charset="0"/>
              <a:cs typeface="Arial" pitchFamily="34" charset="0"/>
            </a:endParaRPr>
          </a:p>
        </p:txBody>
      </p:sp>
      <p:sp>
        <p:nvSpPr>
          <p:cNvPr id="4" name="TextBox 3"/>
          <p:cNvSpPr txBox="1"/>
          <p:nvPr/>
        </p:nvSpPr>
        <p:spPr>
          <a:xfrm>
            <a:off x="2750331" y="608020"/>
            <a:ext cx="3269469" cy="1169551"/>
          </a:xfrm>
          <a:prstGeom prst="rect">
            <a:avLst/>
          </a:prstGeom>
          <a:noFill/>
        </p:spPr>
        <p:txBody>
          <a:bodyPr wrap="square" rtlCol="0">
            <a:spAutoFit/>
          </a:bodyPr>
          <a:lstStyle/>
          <a:p>
            <a:r>
              <a:rPr lang="en-GB" sz="1000" dirty="0" smtClean="0">
                <a:latin typeface="Trebuchet MS" pitchFamily="34" charset="0"/>
              </a:rPr>
              <a:t>Over the year, children will continue to develop their mathematical skills  and knowledge through Maths Mastery.  Alongside this, the children will apply their maths skills across the curriculum, for example when preparing their party menu they will further develop their use of measurement vocabulary, including weight, capacity and time. </a:t>
            </a:r>
            <a:endParaRPr lang="en-GB" sz="1000" dirty="0">
              <a:latin typeface="Trebuchet MS" pitchFamily="34" charset="0"/>
            </a:endParaRPr>
          </a:p>
        </p:txBody>
      </p:sp>
      <p:sp>
        <p:nvSpPr>
          <p:cNvPr id="15" name="TextBox 14"/>
          <p:cNvSpPr txBox="1"/>
          <p:nvPr/>
        </p:nvSpPr>
        <p:spPr>
          <a:xfrm>
            <a:off x="2852480" y="2214553"/>
            <a:ext cx="4143404" cy="1015663"/>
          </a:xfrm>
          <a:prstGeom prst="rect">
            <a:avLst/>
          </a:prstGeom>
          <a:noFill/>
        </p:spPr>
        <p:txBody>
          <a:bodyPr wrap="square" rtlCol="0">
            <a:spAutoFit/>
          </a:bodyPr>
          <a:lstStyle/>
          <a:p>
            <a:r>
              <a:rPr lang="en-GB" sz="1000" b="1" dirty="0" smtClean="0">
                <a:latin typeface="Trebuchet MS" pitchFamily="34" charset="0"/>
              </a:rPr>
              <a:t>Exploring beat, pitch and sounds</a:t>
            </a:r>
          </a:p>
          <a:p>
            <a:pPr>
              <a:buFont typeface="Arial" pitchFamily="34" charset="0"/>
              <a:buChar char="•"/>
            </a:pPr>
            <a:r>
              <a:rPr lang="en-GB" sz="1000" dirty="0" smtClean="0">
                <a:latin typeface="Trebuchet MS" pitchFamily="34" charset="0"/>
              </a:rPr>
              <a:t>to use their voices expressively and creatively by singing songs and speaking chants and rhymes</a:t>
            </a:r>
          </a:p>
          <a:p>
            <a:pPr>
              <a:buFont typeface="Arial" pitchFamily="34" charset="0"/>
              <a:buChar char="•"/>
            </a:pPr>
            <a:r>
              <a:rPr lang="en-GB" sz="1000" dirty="0" smtClean="0">
                <a:latin typeface="Trebuchet MS" pitchFamily="34" charset="0"/>
              </a:rPr>
              <a:t>to play tuned and </a:t>
            </a:r>
            <a:r>
              <a:rPr lang="en-GB" sz="1000" dirty="0" err="1" smtClean="0">
                <a:latin typeface="Trebuchet MS" pitchFamily="34" charset="0"/>
              </a:rPr>
              <a:t>untuned</a:t>
            </a:r>
            <a:r>
              <a:rPr lang="en-GB" sz="1000" dirty="0" smtClean="0">
                <a:latin typeface="Trebuchet MS" pitchFamily="34" charset="0"/>
              </a:rPr>
              <a:t> instruments musically </a:t>
            </a:r>
          </a:p>
          <a:p>
            <a:r>
              <a:rPr lang="en-GB" sz="1000" dirty="0" smtClean="0">
                <a:solidFill>
                  <a:srgbClr val="00B050"/>
                </a:solidFill>
                <a:latin typeface="Trebuchet MS" pitchFamily="34" charset="0"/>
              </a:rPr>
              <a:t>Weekly playlists played during assemblies, lunch and breaks. Music used to introduce books/art/topics. </a:t>
            </a:r>
            <a:endParaRPr lang="en-GB" sz="1000" dirty="0">
              <a:solidFill>
                <a:srgbClr val="00B050"/>
              </a:solidFill>
              <a:latin typeface="Trebuchet MS" pitchFamily="34" charset="0"/>
            </a:endParaRPr>
          </a:p>
        </p:txBody>
      </p:sp>
      <p:sp>
        <p:nvSpPr>
          <p:cNvPr id="16" name="TextBox 15"/>
          <p:cNvSpPr txBox="1"/>
          <p:nvPr/>
        </p:nvSpPr>
        <p:spPr>
          <a:xfrm>
            <a:off x="224051" y="812502"/>
            <a:ext cx="2419124" cy="1169551"/>
          </a:xfrm>
          <a:prstGeom prst="rect">
            <a:avLst/>
          </a:prstGeom>
          <a:noFill/>
        </p:spPr>
        <p:txBody>
          <a:bodyPr wrap="square" rtlCol="0">
            <a:spAutoFit/>
          </a:bodyPr>
          <a:lstStyle/>
          <a:p>
            <a:r>
              <a:rPr lang="en-GB" sz="1000" u="sng" dirty="0">
                <a:latin typeface="Trebuchet MS" panose="020B0603020202020204" pitchFamily="34" charset="0"/>
              </a:rPr>
              <a:t>iMovie</a:t>
            </a:r>
          </a:p>
          <a:p>
            <a:pPr marL="171450" indent="-171450">
              <a:buFont typeface="Arial" panose="020B0604020202020204" pitchFamily="34" charset="0"/>
              <a:buChar char="•"/>
            </a:pPr>
            <a:r>
              <a:rPr lang="en-GB" sz="1000" dirty="0" smtClean="0">
                <a:latin typeface="Trebuchet MS" panose="020B0603020202020204" pitchFamily="34" charset="0"/>
              </a:rPr>
              <a:t>to use technology purposefully to create digital content</a:t>
            </a:r>
          </a:p>
          <a:p>
            <a:pPr marL="171450" indent="-171450">
              <a:buFont typeface="Arial" panose="020B0604020202020204" pitchFamily="34" charset="0"/>
              <a:buChar char="•"/>
            </a:pPr>
            <a:r>
              <a:rPr lang="en-GB" sz="1000" dirty="0" smtClean="0">
                <a:latin typeface="Trebuchet MS" panose="020B0603020202020204" pitchFamily="34" charset="0"/>
              </a:rPr>
              <a:t>to use technology purposefully to manipulate digital content </a:t>
            </a:r>
          </a:p>
          <a:p>
            <a:pPr marL="171450" indent="-171450">
              <a:buFont typeface="Arial" panose="020B0604020202020204" pitchFamily="34" charset="0"/>
              <a:buChar char="•"/>
            </a:pPr>
            <a:r>
              <a:rPr lang="en-GB" sz="1000" dirty="0" smtClean="0">
                <a:latin typeface="Trebuchet MS" panose="020B0603020202020204" pitchFamily="34" charset="0"/>
              </a:rPr>
              <a:t>to use technology purposefully to store digital content </a:t>
            </a:r>
            <a:endParaRPr lang="en-GB" sz="1000" dirty="0">
              <a:latin typeface="Trebuchet MS" pitchFamily="34" charset="0"/>
            </a:endParaRPr>
          </a:p>
        </p:txBody>
      </p:sp>
      <p:sp>
        <p:nvSpPr>
          <p:cNvPr id="5" name="Footer Placeholder 4"/>
          <p:cNvSpPr>
            <a:spLocks noGrp="1"/>
          </p:cNvSpPr>
          <p:nvPr>
            <p:ph type="ftr" sz="quarter" idx="11"/>
          </p:nvPr>
        </p:nvSpPr>
        <p:spPr/>
        <p:txBody>
          <a:bodyPr/>
          <a:lstStyle/>
          <a:p>
            <a:pPr>
              <a:defRPr/>
            </a:pPr>
            <a:r>
              <a:rPr lang="en-GB" sz="1000" smtClean="0"/>
              <a:t>Review 2016</a:t>
            </a:r>
            <a:endParaRPr lang="en-GB" sz="1000"/>
          </a:p>
        </p:txBody>
      </p:sp>
      <p:sp>
        <p:nvSpPr>
          <p:cNvPr id="7" name="TextBox 6"/>
          <p:cNvSpPr txBox="1"/>
          <p:nvPr/>
        </p:nvSpPr>
        <p:spPr>
          <a:xfrm>
            <a:off x="209520" y="2160320"/>
            <a:ext cx="2286015" cy="861774"/>
          </a:xfrm>
          <a:prstGeom prst="rect">
            <a:avLst/>
          </a:prstGeom>
          <a:noFill/>
        </p:spPr>
        <p:txBody>
          <a:bodyPr wrap="square" rtlCol="0">
            <a:spAutoFit/>
          </a:bodyPr>
          <a:lstStyle/>
          <a:p>
            <a:pPr marL="171450" indent="-171450">
              <a:buFont typeface="Arial" panose="020B0604020202020204" pitchFamily="34" charset="0"/>
              <a:buChar char="•"/>
            </a:pPr>
            <a:r>
              <a:rPr lang="en-GB" sz="1000" dirty="0">
                <a:latin typeface="Trebuchet MS" panose="020B0603020202020204" pitchFamily="34" charset="0"/>
              </a:rPr>
              <a:t>Lives of significant historical local </a:t>
            </a:r>
            <a:r>
              <a:rPr lang="en-GB" sz="1000" dirty="0" smtClean="0">
                <a:latin typeface="Trebuchet MS" panose="020B0603020202020204" pitchFamily="34" charset="0"/>
              </a:rPr>
              <a:t>figures: from London</a:t>
            </a:r>
          </a:p>
          <a:p>
            <a:r>
              <a:rPr lang="en-GB" sz="1000" dirty="0" smtClean="0">
                <a:latin typeface="Trebuchet MS" panose="020B0603020202020204" pitchFamily="34" charset="0"/>
              </a:rPr>
              <a:t>    (</a:t>
            </a:r>
            <a:r>
              <a:rPr lang="en-GB" sz="1000" dirty="0">
                <a:latin typeface="Trebuchet MS" panose="020B0603020202020204" pitchFamily="34" charset="0"/>
              </a:rPr>
              <a:t>Katie in London</a:t>
            </a:r>
            <a:r>
              <a:rPr lang="en-GB" sz="1000" dirty="0" smtClean="0">
                <a:latin typeface="Trebuchet MS" panose="020B0603020202020204" pitchFamily="34" charset="0"/>
              </a:rPr>
              <a:t>)</a:t>
            </a:r>
          </a:p>
          <a:p>
            <a:pPr marL="171450" indent="-171450">
              <a:buFont typeface="Arial" panose="020B0604020202020204" pitchFamily="34" charset="0"/>
              <a:buChar char="•"/>
            </a:pPr>
            <a:r>
              <a:rPr lang="en-GB" sz="1000" dirty="0">
                <a:latin typeface="Trebuchet MS" panose="020B0603020202020204" pitchFamily="34" charset="0"/>
              </a:rPr>
              <a:t>Significant </a:t>
            </a:r>
            <a:r>
              <a:rPr lang="en-GB" sz="1000" dirty="0" smtClean="0">
                <a:latin typeface="Trebuchet MS" panose="020B0603020202020204" pitchFamily="34" charset="0"/>
              </a:rPr>
              <a:t>event: The </a:t>
            </a:r>
            <a:r>
              <a:rPr lang="en-GB" sz="1000" dirty="0">
                <a:latin typeface="Trebuchet MS" panose="020B0603020202020204" pitchFamily="34" charset="0"/>
              </a:rPr>
              <a:t>Great Fire of London (Story Telling)</a:t>
            </a:r>
          </a:p>
        </p:txBody>
      </p:sp>
      <p:sp>
        <p:nvSpPr>
          <p:cNvPr id="19" name="Snip Diagonal Corner Rectangle 34"/>
          <p:cNvSpPr>
            <a:spLocks noChangeArrowheads="1"/>
          </p:cNvSpPr>
          <p:nvPr/>
        </p:nvSpPr>
        <p:spPr bwMode="auto">
          <a:xfrm>
            <a:off x="301131" y="2012478"/>
            <a:ext cx="2362216" cy="192926"/>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7030A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000" dirty="0" smtClean="0">
                <a:solidFill>
                  <a:schemeClr val="lt1"/>
                </a:solidFill>
                <a:latin typeface="Trebuchet MS" pitchFamily="34" charset="0"/>
              </a:rPr>
              <a:t>History</a:t>
            </a:r>
            <a:endParaRPr lang="en-GB" sz="1000" dirty="0">
              <a:solidFill>
                <a:schemeClr val="lt1"/>
              </a:solidFill>
              <a:latin typeface="Trebuchet MS" pitchFamily="34" charset="0"/>
            </a:endParaRPr>
          </a:p>
        </p:txBody>
      </p:sp>
      <p:sp>
        <p:nvSpPr>
          <p:cNvPr id="20" name="Oval 19"/>
          <p:cNvSpPr/>
          <p:nvPr/>
        </p:nvSpPr>
        <p:spPr>
          <a:xfrm>
            <a:off x="6401246" y="142852"/>
            <a:ext cx="2520000" cy="25200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sz="1600" b="1" u="sng" dirty="0">
                <a:latin typeface="Trebuchet MS" panose="020B0603020202020204" pitchFamily="34" charset="0"/>
              </a:rPr>
              <a:t>Enrichment:</a:t>
            </a:r>
            <a:endParaRPr lang="en-GB" sz="1600" dirty="0">
              <a:latin typeface="Trebuchet MS" panose="020B0603020202020204" pitchFamily="34" charset="0"/>
            </a:endParaRPr>
          </a:p>
          <a:p>
            <a:r>
              <a:rPr lang="en-GB" sz="1600" dirty="0">
                <a:latin typeface="Trebuchet MS" panose="020B0603020202020204" pitchFamily="34" charset="0"/>
              </a:rPr>
              <a:t>Morden Hall Park</a:t>
            </a:r>
          </a:p>
          <a:p>
            <a:r>
              <a:rPr lang="en-GB" sz="1600" dirty="0">
                <a:latin typeface="Trebuchet MS" panose="020B0603020202020204" pitchFamily="34" charset="0"/>
              </a:rPr>
              <a:t>Guest Speaker</a:t>
            </a:r>
          </a:p>
          <a:p>
            <a:pPr algn="ctr"/>
            <a:endParaRPr lang="en-GB" sz="1000" dirty="0">
              <a:latin typeface="Trebuchet MS" panose="020B0603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3414</TotalTime>
  <Words>881</Words>
  <Application>Microsoft Office PowerPoint</Application>
  <PresentationFormat>On-screen Show (4:3)</PresentationFormat>
  <Paragraphs>96</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Trebuchet MS</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Claire Powell</cp:lastModifiedBy>
  <cp:revision>199</cp:revision>
  <cp:lastPrinted>2016-06-29T08:33:44Z</cp:lastPrinted>
  <dcterms:created xsi:type="dcterms:W3CDTF">2012-02-09T19:12:23Z</dcterms:created>
  <dcterms:modified xsi:type="dcterms:W3CDTF">2016-10-18T09:46:23Z</dcterms:modified>
</cp:coreProperties>
</file>