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64350" cy="99964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CC"/>
    <a:srgbClr val="CC66FF"/>
    <a:srgbClr val="FF5050"/>
    <a:srgbClr val="FFFF66"/>
    <a:srgbClr val="FF33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660"/>
  </p:normalViewPr>
  <p:slideViewPr>
    <p:cSldViewPr>
      <p:cViewPr varScale="1">
        <p:scale>
          <a:sx n="87" d="100"/>
          <a:sy n="87" d="100"/>
        </p:scale>
        <p:origin x="186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149"/>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1" cy="499825"/>
          </a:xfrm>
          <a:prstGeom prst="rect">
            <a:avLst/>
          </a:prstGeom>
        </p:spPr>
        <p:txBody>
          <a:bodyPr vert="horz" lIns="92170" tIns="46085" rIns="92170" bIns="46085" rtlCol="0"/>
          <a:lstStyle>
            <a:lvl1pPr algn="l">
              <a:defRPr sz="1200"/>
            </a:lvl1pPr>
          </a:lstStyle>
          <a:p>
            <a:endParaRPr lang="en-GB"/>
          </a:p>
        </p:txBody>
      </p:sp>
      <p:sp>
        <p:nvSpPr>
          <p:cNvPr id="3" name="Date Placeholder 2"/>
          <p:cNvSpPr>
            <a:spLocks noGrp="1"/>
          </p:cNvSpPr>
          <p:nvPr>
            <p:ph type="dt" idx="1"/>
          </p:nvPr>
        </p:nvSpPr>
        <p:spPr>
          <a:xfrm>
            <a:off x="3888211" y="0"/>
            <a:ext cx="2974551" cy="499825"/>
          </a:xfrm>
          <a:prstGeom prst="rect">
            <a:avLst/>
          </a:prstGeom>
        </p:spPr>
        <p:txBody>
          <a:bodyPr vert="horz" lIns="92170" tIns="46085" rIns="92170" bIns="46085" rtlCol="0"/>
          <a:lstStyle>
            <a:lvl1pPr algn="r">
              <a:defRPr sz="1200"/>
            </a:lvl1pPr>
          </a:lstStyle>
          <a:p>
            <a:fld id="{0DC6F113-F314-4CB9-B2FB-4E21407688EA}" type="datetimeFigureOut">
              <a:rPr lang="en-GB" smtClean="0"/>
              <a:pPr/>
              <a:t>18/10/2016</a:t>
            </a:fld>
            <a:endParaRPr lang="en-GB"/>
          </a:p>
        </p:txBody>
      </p:sp>
      <p:sp>
        <p:nvSpPr>
          <p:cNvPr id="4" name="Slide Image Placeholder 3"/>
          <p:cNvSpPr>
            <a:spLocks noGrp="1" noRot="1" noChangeAspect="1"/>
          </p:cNvSpPr>
          <p:nvPr>
            <p:ph type="sldImg" idx="2"/>
          </p:nvPr>
        </p:nvSpPr>
        <p:spPr>
          <a:xfrm>
            <a:off x="931863" y="749300"/>
            <a:ext cx="5000625" cy="3749675"/>
          </a:xfrm>
          <a:prstGeom prst="rect">
            <a:avLst/>
          </a:prstGeom>
          <a:noFill/>
          <a:ln w="12700">
            <a:solidFill>
              <a:prstClr val="black"/>
            </a:solidFill>
          </a:ln>
        </p:spPr>
        <p:txBody>
          <a:bodyPr vert="horz" lIns="92170" tIns="46085" rIns="92170" bIns="46085" rtlCol="0" anchor="ctr"/>
          <a:lstStyle/>
          <a:p>
            <a:endParaRPr lang="en-GB"/>
          </a:p>
        </p:txBody>
      </p:sp>
      <p:sp>
        <p:nvSpPr>
          <p:cNvPr id="5" name="Notes Placeholder 4"/>
          <p:cNvSpPr>
            <a:spLocks noGrp="1"/>
          </p:cNvSpPr>
          <p:nvPr>
            <p:ph type="body" sz="quarter" idx="3"/>
          </p:nvPr>
        </p:nvSpPr>
        <p:spPr>
          <a:xfrm>
            <a:off x="686436" y="4748333"/>
            <a:ext cx="5491480" cy="4498420"/>
          </a:xfrm>
          <a:prstGeom prst="rect">
            <a:avLst/>
          </a:prstGeom>
        </p:spPr>
        <p:txBody>
          <a:bodyPr vert="horz" lIns="92170" tIns="46085" rIns="92170" bIns="460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94929"/>
            <a:ext cx="2974551" cy="499825"/>
          </a:xfrm>
          <a:prstGeom prst="rect">
            <a:avLst/>
          </a:prstGeom>
        </p:spPr>
        <p:txBody>
          <a:bodyPr vert="horz" lIns="92170" tIns="46085" rIns="92170" bIns="46085" rtlCol="0" anchor="b"/>
          <a:lstStyle>
            <a:lvl1pPr algn="l">
              <a:defRPr sz="1200"/>
            </a:lvl1pPr>
          </a:lstStyle>
          <a:p>
            <a:endParaRPr lang="en-GB"/>
          </a:p>
        </p:txBody>
      </p:sp>
      <p:sp>
        <p:nvSpPr>
          <p:cNvPr id="7" name="Slide Number Placeholder 6"/>
          <p:cNvSpPr>
            <a:spLocks noGrp="1"/>
          </p:cNvSpPr>
          <p:nvPr>
            <p:ph type="sldNum" sz="quarter" idx="5"/>
          </p:nvPr>
        </p:nvSpPr>
        <p:spPr>
          <a:xfrm>
            <a:off x="3888211" y="9494929"/>
            <a:ext cx="2974551" cy="499825"/>
          </a:xfrm>
          <a:prstGeom prst="rect">
            <a:avLst/>
          </a:prstGeom>
        </p:spPr>
        <p:txBody>
          <a:bodyPr vert="horz" lIns="92170" tIns="46085" rIns="92170" bIns="46085" rtlCol="0" anchor="b"/>
          <a:lstStyle>
            <a:lvl1pPr algn="r">
              <a:defRPr sz="1200"/>
            </a:lvl1pPr>
          </a:lstStyle>
          <a:p>
            <a:fld id="{A19044E8-AB86-44E0-9FB7-844FE0F4A2D0}" type="slidenum">
              <a:rPr lang="en-GB" smtClean="0"/>
              <a:pPr/>
              <a:t>‹#›</a:t>
            </a:fld>
            <a:endParaRPr lang="en-GB"/>
          </a:p>
        </p:txBody>
      </p:sp>
    </p:spTree>
    <p:extLst>
      <p:ext uri="{BB962C8B-B14F-4D97-AF65-F5344CB8AC3E}">
        <p14:creationId xmlns:p14="http://schemas.microsoft.com/office/powerpoint/2010/main" val="291534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9044E8-AB86-44E0-9FB7-844FE0F4A2D0}" type="slidenum">
              <a:rPr lang="en-GB" smtClean="0"/>
              <a:pPr/>
              <a:t>2</a:t>
            </a:fld>
            <a:endParaRPr lang="en-GB"/>
          </a:p>
        </p:txBody>
      </p:sp>
    </p:spTree>
    <p:extLst>
      <p:ext uri="{BB962C8B-B14F-4D97-AF65-F5344CB8AC3E}">
        <p14:creationId xmlns:p14="http://schemas.microsoft.com/office/powerpoint/2010/main" val="149727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04F05E5-93C6-491A-A3C3-460008E848FC}"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DD34163F-D2D0-42AA-BB12-DB93875F22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AD39156-92EF-4BA7-8990-8C9A436BDD73}"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9A8C8FCA-2429-4872-860C-31AD959C227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FC45FCA-D7AE-4984-A3B0-68BD1467A679}"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C7CE4B2E-307E-4AAE-AC35-2D08A6EB158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4278833-CD0D-4C4A-BF39-519CFEA170A3}"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77234835-A8AF-4083-8CE6-43E34D72A9C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7E76EC-BDBC-4E48-8F40-B8E9801936FF}"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BB33026B-82AD-4516-95F3-7A73CD0EAC8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D97F856-4944-4F8D-9917-E7C2FD3A7A6C}"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B6C7D185-723F-4C47-ABE9-E57A3BABE65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B99530F-B467-4C52-8B5B-871351CC8A27}" type="datetime1">
              <a:rPr lang="en-GB" smtClean="0"/>
              <a:t>18/10/2016</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9" name="Slide Number Placeholder 5"/>
          <p:cNvSpPr>
            <a:spLocks noGrp="1"/>
          </p:cNvSpPr>
          <p:nvPr>
            <p:ph type="sldNum" sz="quarter" idx="12"/>
          </p:nvPr>
        </p:nvSpPr>
        <p:spPr/>
        <p:txBody>
          <a:bodyPr/>
          <a:lstStyle>
            <a:lvl1pPr>
              <a:defRPr/>
            </a:lvl1pPr>
          </a:lstStyle>
          <a:p>
            <a:pPr>
              <a:defRPr/>
            </a:pPr>
            <a:fld id="{31B54722-6341-4E17-8456-15532A5EDD5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CBAEABE-01A0-4A15-B9AE-860687142698}" type="datetime1">
              <a:rPr lang="en-GB" smtClean="0"/>
              <a:t>18/10/2016</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5" name="Slide Number Placeholder 5"/>
          <p:cNvSpPr>
            <a:spLocks noGrp="1"/>
          </p:cNvSpPr>
          <p:nvPr>
            <p:ph type="sldNum" sz="quarter" idx="12"/>
          </p:nvPr>
        </p:nvSpPr>
        <p:spPr/>
        <p:txBody>
          <a:bodyPr/>
          <a:lstStyle>
            <a:lvl1pPr>
              <a:defRPr/>
            </a:lvl1pPr>
          </a:lstStyle>
          <a:p>
            <a:pPr>
              <a:defRPr/>
            </a:pPr>
            <a:fld id="{2C264371-6C62-462C-B7B6-718BC572C59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6299DF-F349-4E93-A00D-BD945244DD9D}" type="datetime1">
              <a:rPr lang="en-GB" smtClean="0"/>
              <a:t>18/10/2016</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4" name="Slide Number Placeholder 5"/>
          <p:cNvSpPr>
            <a:spLocks noGrp="1"/>
          </p:cNvSpPr>
          <p:nvPr>
            <p:ph type="sldNum" sz="quarter" idx="12"/>
          </p:nvPr>
        </p:nvSpPr>
        <p:spPr/>
        <p:txBody>
          <a:bodyPr/>
          <a:lstStyle>
            <a:lvl1pPr>
              <a:defRPr/>
            </a:lvl1pPr>
          </a:lstStyle>
          <a:p>
            <a:pPr>
              <a:defRPr/>
            </a:pPr>
            <a:fld id="{018F205B-F4E7-4FDF-8CDB-704CF659F60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D7FD30-6960-485E-8556-77ED5D24F214}"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276C6B35-7FB0-48C5-B27F-5909C508EA9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4BF039-D509-48BD-A443-0F45A5F04CE8}"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EEA591D9-E28E-46E4-8AFA-3DD0F3AE28A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090343E-7E9C-4660-BA49-9619D2C1B53E}" type="datetime1">
              <a:rPr lang="en-GB" smtClean="0"/>
              <a:t>18/10/2016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8A5227-6C6C-45D8-BBE0-92203D0AE99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q=http://eppbookservices.com/qa/index.php?route=product/product&amp;product_id=113&amp;sa=U&amp;ei=Tc52VfDqBsPg7Qbg4oKYBg&amp;ved=0CBgQ9QEwAQ&amp;sig2=4rxRU9Na-MWccjUVpGx8sQ&amp;usg=AFQjCNGB2Q23kc_Kamy1aviwykEzTUG_0Q" TargetMode="Externa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hyperlink" Target="http://www.google.co.uk/url?q=http://cs.wellesley.edu/~tanner10/world-maps/&amp;sa=U&amp;ei=Uc92VdPrHI2X7QatoIHoAg&amp;ved=0CCQQ9QEwBw&amp;sig2=lcMT_ix1boY1u87E_MNVxw&amp;usg=AFQjCNGfRBvwasexE8vU5S1flOtgIdOnB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4211960" y="214290"/>
            <a:ext cx="4717758" cy="324149"/>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400" dirty="0" smtClean="0">
                <a:solidFill>
                  <a:schemeClr val="tx1">
                    <a:lumMod val="85000"/>
                    <a:lumOff val="15000"/>
                  </a:schemeClr>
                </a:solidFill>
                <a:latin typeface="Trebuchet MS" panose="020B0603020202020204" pitchFamily="34" charset="0"/>
              </a:rPr>
              <a:t>Year Two </a:t>
            </a:r>
            <a:r>
              <a:rPr lang="en-GB" sz="1400" dirty="0">
                <a:solidFill>
                  <a:schemeClr val="tx1">
                    <a:lumMod val="85000"/>
                    <a:lumOff val="15000"/>
                  </a:schemeClr>
                </a:solidFill>
                <a:latin typeface="Trebuchet MS" pitchFamily="34" charset="0"/>
              </a:rPr>
              <a:t>Autumn &amp; Spring </a:t>
            </a:r>
            <a:r>
              <a:rPr lang="en-GB" sz="1400" dirty="0" smtClean="0">
                <a:solidFill>
                  <a:schemeClr val="tx1">
                    <a:lumMod val="85000"/>
                    <a:lumOff val="15000"/>
                  </a:schemeClr>
                </a:solidFill>
                <a:latin typeface="Trebuchet MS" pitchFamily="34" charset="0"/>
              </a:rPr>
              <a:t>Term Overview</a:t>
            </a:r>
            <a:endParaRPr lang="en-GB" sz="1400" dirty="0">
              <a:solidFill>
                <a:schemeClr val="tx1">
                  <a:lumMod val="85000"/>
                  <a:lumOff val="15000"/>
                </a:schemeClr>
              </a:solidFill>
              <a:latin typeface="Trebuchet MS" pitchFamily="34" charset="0"/>
            </a:endParaRPr>
          </a:p>
        </p:txBody>
      </p:sp>
      <p:sp>
        <p:nvSpPr>
          <p:cNvPr id="10" name="TextBox 9"/>
          <p:cNvSpPr txBox="1"/>
          <p:nvPr/>
        </p:nvSpPr>
        <p:spPr>
          <a:xfrm>
            <a:off x="259154" y="2429367"/>
            <a:ext cx="3384151" cy="4324261"/>
          </a:xfrm>
          <a:prstGeom prst="rect">
            <a:avLst/>
          </a:prstGeom>
          <a:noFill/>
        </p:spPr>
        <p:txBody>
          <a:bodyPr wrap="square" rtlCol="0">
            <a:spAutoFit/>
          </a:bodyPr>
          <a:lstStyle/>
          <a:p>
            <a:r>
              <a:rPr lang="en-GB" sz="1100" b="1" u="sng" dirty="0" smtClean="0">
                <a:solidFill>
                  <a:srgbClr val="000000"/>
                </a:solidFill>
                <a:latin typeface="Trebuchet MS" panose="020B0603020202020204" pitchFamily="34" charset="0"/>
                <a:cs typeface="Times New Roman" pitchFamily="18" charset="0"/>
              </a:rPr>
              <a:t>Programme of study includes: </a:t>
            </a:r>
            <a:r>
              <a:rPr lang="en-GB" sz="1100" dirty="0" smtClean="0">
                <a:solidFill>
                  <a:srgbClr val="000000"/>
                </a:solidFill>
                <a:latin typeface="Trebuchet MS" pitchFamily="34" charset="0"/>
                <a:cs typeface="Times New Roman" pitchFamily="18" charset="0"/>
              </a:rPr>
              <a:t>word reading, comprehension, transcription, handwriting, composition and vocabulary, grammar and punctuation.</a:t>
            </a:r>
          </a:p>
          <a:p>
            <a:r>
              <a:rPr lang="en-GB" sz="1100" b="1" u="sng" dirty="0" smtClean="0">
                <a:solidFill>
                  <a:srgbClr val="000000"/>
                </a:solidFill>
                <a:latin typeface="Trebuchet MS" pitchFamily="34" charset="0"/>
                <a:cs typeface="Times New Roman" pitchFamily="18" charset="0"/>
              </a:rPr>
              <a:t>The process of writing includes</a:t>
            </a:r>
            <a:r>
              <a:rPr lang="en-GB" sz="1100" b="1" dirty="0" smtClean="0">
                <a:solidFill>
                  <a:srgbClr val="000000"/>
                </a:solidFill>
                <a:latin typeface="Trebuchet MS" pitchFamily="34" charset="0"/>
                <a:cs typeface="Times New Roman" pitchFamily="18" charset="0"/>
              </a:rPr>
              <a:t>: </a:t>
            </a:r>
            <a:r>
              <a:rPr lang="en-GB" sz="1100" dirty="0" smtClean="0">
                <a:latin typeface="Trebuchet MS" pitchFamily="34" charset="0"/>
              </a:rPr>
              <a:t>Introduce meaningful opportunity to write, Analysis of text - Read and study genre examples - Talk opportunities - Shared/modelled writing – Planning –Writing - Editing and improving – Publishing </a:t>
            </a:r>
          </a:p>
          <a:p>
            <a:r>
              <a:rPr lang="en-GB" sz="1100" b="1" u="sng" dirty="0" smtClean="0">
                <a:solidFill>
                  <a:srgbClr val="000000"/>
                </a:solidFill>
                <a:latin typeface="Trebuchet MS" pitchFamily="34" charset="0"/>
                <a:cs typeface="Times New Roman" pitchFamily="18" charset="0"/>
              </a:rPr>
              <a:t>Inspiration: </a:t>
            </a:r>
          </a:p>
          <a:p>
            <a:pPr marL="171450" indent="-171450">
              <a:buFont typeface="Arial" panose="020B0604020202020204" pitchFamily="34" charset="0"/>
              <a:buChar char="•"/>
            </a:pPr>
            <a:r>
              <a:rPr lang="en-GB" sz="1100" dirty="0" smtClean="0">
                <a:latin typeface="Trebuchet MS" pitchFamily="34" charset="0"/>
              </a:rPr>
              <a:t>Grace and Family </a:t>
            </a:r>
            <a:r>
              <a:rPr lang="en-GB" sz="1100" i="1" dirty="0" smtClean="0">
                <a:latin typeface="Trebuchet MS" pitchFamily="34" charset="0"/>
              </a:rPr>
              <a:t>by Mary Hoffman and Caroline </a:t>
            </a:r>
            <a:r>
              <a:rPr lang="en-GB" sz="1100" i="1" dirty="0" err="1" smtClean="0">
                <a:latin typeface="Trebuchet MS" pitchFamily="34" charset="0"/>
              </a:rPr>
              <a:t>Binch</a:t>
            </a:r>
            <a:endParaRPr lang="en-GB" sz="1100" dirty="0" smtClean="0">
              <a:latin typeface="Trebuchet MS" pitchFamily="34" charset="0"/>
            </a:endParaRPr>
          </a:p>
          <a:p>
            <a:pPr marL="171450" indent="-171450">
              <a:buFont typeface="Arial" panose="020B0604020202020204" pitchFamily="34" charset="0"/>
              <a:buChar char="•"/>
            </a:pPr>
            <a:r>
              <a:rPr lang="en-GB" sz="1100" dirty="0" smtClean="0">
                <a:latin typeface="Trebuchet MS" pitchFamily="34" charset="0"/>
              </a:rPr>
              <a:t>Lila and the Secret of Rain </a:t>
            </a:r>
            <a:r>
              <a:rPr lang="en-GB" sz="1100" i="1" dirty="0" smtClean="0">
                <a:latin typeface="Trebuchet MS" pitchFamily="34" charset="0"/>
              </a:rPr>
              <a:t>by David Conway and Jude Daly</a:t>
            </a:r>
          </a:p>
          <a:p>
            <a:pPr marL="171450" indent="-171450">
              <a:buFont typeface="Arial" panose="020B0604020202020204" pitchFamily="34" charset="0"/>
              <a:buChar char="•"/>
            </a:pPr>
            <a:r>
              <a:rPr lang="en-GB" sz="1100" dirty="0" smtClean="0">
                <a:latin typeface="Trebuchet MS" pitchFamily="34" charset="0"/>
              </a:rPr>
              <a:t>The Long Walk to Freedom</a:t>
            </a:r>
          </a:p>
          <a:p>
            <a:pPr marL="171450" indent="-171450">
              <a:buFont typeface="Arial" panose="020B0604020202020204" pitchFamily="34" charset="0"/>
              <a:buChar char="•"/>
            </a:pPr>
            <a:r>
              <a:rPr lang="en-GB" sz="1100" dirty="0" smtClean="0">
                <a:latin typeface="Trebuchet MS" pitchFamily="34" charset="0"/>
              </a:rPr>
              <a:t>The Jolly Postman </a:t>
            </a:r>
            <a:r>
              <a:rPr lang="en-GB" sz="1100" i="1" dirty="0" smtClean="0">
                <a:latin typeface="Trebuchet MS" pitchFamily="34" charset="0"/>
              </a:rPr>
              <a:t>by Janet and Allan </a:t>
            </a:r>
            <a:r>
              <a:rPr lang="en-GB" sz="1100" i="1" dirty="0" err="1" smtClean="0">
                <a:latin typeface="Trebuchet MS" pitchFamily="34" charset="0"/>
              </a:rPr>
              <a:t>Ahlberg</a:t>
            </a:r>
            <a:endParaRPr lang="en-GB" sz="1100" dirty="0" smtClean="0">
              <a:latin typeface="Trebuchet MS" pitchFamily="34" charset="0"/>
            </a:endParaRPr>
          </a:p>
          <a:p>
            <a:pPr marL="171450" indent="-171450">
              <a:buFont typeface="Arial" panose="020B0604020202020204" pitchFamily="34" charset="0"/>
              <a:buChar char="•"/>
            </a:pPr>
            <a:r>
              <a:rPr lang="en-GB" sz="1100" dirty="0" smtClean="0">
                <a:latin typeface="Trebuchet MS" pitchFamily="34" charset="0"/>
              </a:rPr>
              <a:t>Baboon on the Moon, a short animation </a:t>
            </a:r>
          </a:p>
          <a:p>
            <a:endParaRPr lang="en-GB" sz="1100" dirty="0" smtClean="0">
              <a:solidFill>
                <a:srgbClr val="000000"/>
              </a:solidFill>
              <a:latin typeface="Trebuchet MS" pitchFamily="34" charset="0"/>
              <a:cs typeface="Times New Roman" pitchFamily="18" charset="0"/>
            </a:endParaRPr>
          </a:p>
          <a:p>
            <a:r>
              <a:rPr lang="en-GB" sz="1100" dirty="0" smtClean="0">
                <a:solidFill>
                  <a:srgbClr val="000000"/>
                </a:solidFill>
                <a:latin typeface="Trebuchet MS" pitchFamily="34" charset="0"/>
                <a:cs typeface="Times New Roman" pitchFamily="18" charset="0"/>
              </a:rPr>
              <a:t>During Guided Reading children will explore a variety of books which will inspire discussion and debate. </a:t>
            </a:r>
          </a:p>
          <a:p>
            <a:pPr marL="171450" indent="-171450" fontAlgn="auto">
              <a:spcBef>
                <a:spcPts val="0"/>
              </a:spcBef>
              <a:spcAft>
                <a:spcPts val="0"/>
              </a:spcAft>
              <a:buFont typeface="Arial" panose="020B0604020202020204" pitchFamily="34" charset="0"/>
              <a:buChar char="•"/>
              <a:defRPr/>
            </a:pPr>
            <a:endParaRPr lang="en-GB" sz="1100" i="1" dirty="0" smtClean="0">
              <a:solidFill>
                <a:srgbClr val="000000"/>
              </a:solidFill>
              <a:latin typeface="Trebuchet MS" pitchFamily="34" charset="0"/>
              <a:cs typeface="Times New Roman" pitchFamily="18" charset="0"/>
            </a:endParaRPr>
          </a:p>
          <a:p>
            <a:pPr fontAlgn="auto">
              <a:spcBef>
                <a:spcPts val="0"/>
              </a:spcBef>
              <a:spcAft>
                <a:spcPts val="0"/>
              </a:spcAft>
              <a:defRPr/>
            </a:pPr>
            <a:r>
              <a:rPr lang="en-GB" sz="1100" b="1" dirty="0" smtClean="0">
                <a:solidFill>
                  <a:srgbClr val="000000"/>
                </a:solidFill>
                <a:latin typeface="Trebuchet MS" pitchFamily="34" charset="0"/>
                <a:cs typeface="Times New Roman" pitchFamily="18" charset="0"/>
              </a:rPr>
              <a:t>Class Reading Book</a:t>
            </a:r>
            <a:r>
              <a:rPr lang="en-GB" sz="1100" dirty="0" smtClean="0">
                <a:solidFill>
                  <a:srgbClr val="000000"/>
                </a:solidFill>
                <a:latin typeface="Trebuchet MS" pitchFamily="34" charset="0"/>
                <a:cs typeface="Times New Roman" pitchFamily="18" charset="0"/>
              </a:rPr>
              <a:t>: </a:t>
            </a:r>
            <a:r>
              <a:rPr lang="en-GB" sz="1100" i="1" dirty="0">
                <a:latin typeface="Trebuchet MS" pitchFamily="34" charset="0"/>
              </a:rPr>
              <a:t>A Long Walk to Freedom by </a:t>
            </a:r>
            <a:r>
              <a:rPr lang="en-GB" sz="1100" i="1" dirty="0" smtClean="0">
                <a:latin typeface="Trebuchet MS" pitchFamily="34" charset="0"/>
              </a:rPr>
              <a:t>Chris Van </a:t>
            </a:r>
            <a:r>
              <a:rPr lang="en-GB" sz="1100" i="1" dirty="0" err="1" smtClean="0">
                <a:latin typeface="Trebuchet MS" pitchFamily="34" charset="0"/>
              </a:rPr>
              <a:t>Wyk</a:t>
            </a:r>
            <a:endParaRPr lang="en-GB" sz="1100" dirty="0">
              <a:latin typeface="Trebuchet MS" pitchFamily="34" charset="0"/>
            </a:endParaRPr>
          </a:p>
          <a:p>
            <a:pPr fontAlgn="auto">
              <a:spcBef>
                <a:spcPts val="0"/>
              </a:spcBef>
              <a:spcAft>
                <a:spcPts val="0"/>
              </a:spcAft>
              <a:defRPr/>
            </a:pPr>
            <a:endParaRPr lang="en-GB" sz="1100" dirty="0" smtClean="0">
              <a:solidFill>
                <a:srgbClr val="000000"/>
              </a:solidFill>
              <a:latin typeface="Trebuchet MS" pitchFamily="34" charset="0"/>
              <a:cs typeface="Times New Roman" pitchFamily="18" charset="0"/>
            </a:endParaRPr>
          </a:p>
        </p:txBody>
      </p:sp>
      <p:sp>
        <p:nvSpPr>
          <p:cNvPr id="11" name="Snip Diagonal Corner Rectangle 7"/>
          <p:cNvSpPr>
            <a:spLocks noChangeArrowheads="1"/>
          </p:cNvSpPr>
          <p:nvPr/>
        </p:nvSpPr>
        <p:spPr bwMode="auto">
          <a:xfrm>
            <a:off x="282725" y="2103397"/>
            <a:ext cx="3325938" cy="25271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anose="020B0603020202020204" pitchFamily="34" charset="0"/>
              </a:rPr>
              <a:t>English</a:t>
            </a:r>
            <a:endParaRPr lang="en-GB" sz="1200" dirty="0">
              <a:solidFill>
                <a:srgbClr val="002060"/>
              </a:solidFill>
              <a:latin typeface="Trebuchet MS" pitchFamily="34" charset="0"/>
            </a:endParaRPr>
          </a:p>
        </p:txBody>
      </p:sp>
      <p:sp>
        <p:nvSpPr>
          <p:cNvPr id="12" name="Snip Diagonal Corner Rectangle 34"/>
          <p:cNvSpPr>
            <a:spLocks noChangeArrowheads="1"/>
          </p:cNvSpPr>
          <p:nvPr/>
        </p:nvSpPr>
        <p:spPr bwMode="auto">
          <a:xfrm>
            <a:off x="3786182" y="2105742"/>
            <a:ext cx="3378106" cy="250365"/>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6">
              <a:lumMod val="5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Geography</a:t>
            </a:r>
            <a:endParaRPr lang="en-GB" sz="1200" dirty="0">
              <a:solidFill>
                <a:schemeClr val="lt1"/>
              </a:solidFill>
              <a:latin typeface="Trebuchet MS" pitchFamily="34" charset="0"/>
            </a:endParaRPr>
          </a:p>
        </p:txBody>
      </p:sp>
      <p:sp>
        <p:nvSpPr>
          <p:cNvPr id="14" name="Snip Diagonal Corner Rectangle 40"/>
          <p:cNvSpPr>
            <a:spLocks noChangeArrowheads="1"/>
          </p:cNvSpPr>
          <p:nvPr/>
        </p:nvSpPr>
        <p:spPr bwMode="auto">
          <a:xfrm>
            <a:off x="7524327" y="3212976"/>
            <a:ext cx="1405391" cy="823073"/>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anose="020B0603020202020204" pitchFamily="34" charset="0"/>
              </a:rPr>
              <a:t>Social, Moral and Cultural Education – including Religious Education and RRS</a:t>
            </a:r>
            <a:endParaRPr lang="en-GB" sz="1200" dirty="0">
              <a:solidFill>
                <a:schemeClr val="lt1"/>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Trebuchet MS" panose="020B0603020202020204" pitchFamily="34" charset="0"/>
            </a:endParaRPr>
          </a:p>
        </p:txBody>
      </p:sp>
      <p:sp>
        <p:nvSpPr>
          <p:cNvPr id="6" name="TextBox 5"/>
          <p:cNvSpPr txBox="1"/>
          <p:nvPr/>
        </p:nvSpPr>
        <p:spPr>
          <a:xfrm>
            <a:off x="7524327" y="4115018"/>
            <a:ext cx="1476169" cy="2631490"/>
          </a:xfrm>
          <a:prstGeom prst="rect">
            <a:avLst/>
          </a:prstGeom>
          <a:noFill/>
        </p:spPr>
        <p:txBody>
          <a:bodyPr wrap="square" rtlCol="0">
            <a:spAutoFit/>
          </a:bodyPr>
          <a:lstStyle/>
          <a:p>
            <a:pPr>
              <a:spcAft>
                <a:spcPts val="0"/>
              </a:spcAft>
            </a:pPr>
            <a:r>
              <a:rPr lang="en-GB" sz="1100" dirty="0">
                <a:latin typeface="Trebuchet MS" panose="020B0603020202020204" pitchFamily="34" charset="0"/>
              </a:rPr>
              <a:t>SMSC is embedded in what we do and who we are </a:t>
            </a:r>
            <a:r>
              <a:rPr lang="en-GB" sz="1100" dirty="0" smtClean="0">
                <a:latin typeface="Trebuchet MS" pitchFamily="34" charset="0"/>
              </a:rPr>
              <a:t>everyday.</a:t>
            </a:r>
          </a:p>
          <a:p>
            <a:pPr>
              <a:spcAft>
                <a:spcPts val="0"/>
              </a:spcAft>
            </a:pPr>
            <a:r>
              <a:rPr lang="en-GB" sz="1100" b="1" dirty="0" smtClean="0">
                <a:latin typeface="Trebuchet MS" pitchFamily="34" charset="0"/>
              </a:rPr>
              <a:t>Themes raised in the class text: </a:t>
            </a:r>
          </a:p>
          <a:p>
            <a:pPr>
              <a:spcAft>
                <a:spcPts val="0"/>
              </a:spcAft>
            </a:pPr>
            <a:r>
              <a:rPr lang="en-GB" sz="1100" dirty="0" smtClean="0">
                <a:latin typeface="Trebuchet MS" pitchFamily="34" charset="0"/>
              </a:rPr>
              <a:t>Family and home </a:t>
            </a:r>
          </a:p>
          <a:p>
            <a:pPr>
              <a:spcAft>
                <a:spcPts val="0"/>
              </a:spcAft>
            </a:pPr>
            <a:r>
              <a:rPr lang="en-GB" sz="1100" b="1" dirty="0">
                <a:latin typeface="Trebuchet MS" pitchFamily="34" charset="0"/>
              </a:rPr>
              <a:t>RRS: 18, 20, 21 and 22</a:t>
            </a:r>
          </a:p>
          <a:p>
            <a:pPr>
              <a:spcAft>
                <a:spcPts val="0"/>
              </a:spcAft>
            </a:pPr>
            <a:r>
              <a:rPr lang="en-GB" sz="1100" b="1" dirty="0" smtClean="0">
                <a:latin typeface="Trebuchet MS" pitchFamily="34" charset="0"/>
              </a:rPr>
              <a:t>Religious education:</a:t>
            </a:r>
          </a:p>
          <a:p>
            <a:pPr>
              <a:spcAft>
                <a:spcPts val="0"/>
              </a:spcAft>
            </a:pPr>
            <a:r>
              <a:rPr lang="en-GB" sz="1100" dirty="0" smtClean="0">
                <a:latin typeface="Trebuchet MS" pitchFamily="34" charset="0"/>
              </a:rPr>
              <a:t>What can we learn about religion – Buddhism?</a:t>
            </a:r>
          </a:p>
          <a:p>
            <a:pPr>
              <a:spcAft>
                <a:spcPts val="0"/>
              </a:spcAft>
            </a:pPr>
            <a:r>
              <a:rPr lang="en-GB" sz="1100" b="1" dirty="0" smtClean="0">
                <a:latin typeface="Trebuchet MS" pitchFamily="34" charset="0"/>
              </a:rPr>
              <a:t>School Values</a:t>
            </a:r>
          </a:p>
        </p:txBody>
      </p:sp>
      <p:sp>
        <p:nvSpPr>
          <p:cNvPr id="18" name="Snip Diagonal Corner Rectangle 42"/>
          <p:cNvSpPr>
            <a:spLocks noChangeArrowheads="1"/>
          </p:cNvSpPr>
          <p:nvPr/>
        </p:nvSpPr>
        <p:spPr bwMode="auto">
          <a:xfrm>
            <a:off x="3786182" y="4068064"/>
            <a:ext cx="3378106" cy="291112"/>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rgbClr val="002060"/>
                </a:solidFill>
                <a:latin typeface="Trebuchet MS" panose="020B0603020202020204" pitchFamily="34" charset="0"/>
              </a:rPr>
              <a:t>Art and Design Technology</a:t>
            </a:r>
          </a:p>
        </p:txBody>
      </p:sp>
      <p:sp>
        <p:nvSpPr>
          <p:cNvPr id="20" name="TextBox 19"/>
          <p:cNvSpPr txBox="1"/>
          <p:nvPr/>
        </p:nvSpPr>
        <p:spPr>
          <a:xfrm>
            <a:off x="3786182" y="2714620"/>
            <a:ext cx="2286016" cy="400110"/>
          </a:xfrm>
          <a:prstGeom prst="rect">
            <a:avLst/>
          </a:prstGeom>
          <a:noFill/>
        </p:spPr>
        <p:txBody>
          <a:bodyPr wrap="square" rtlCol="0">
            <a:spAutoFit/>
          </a:bodyPr>
          <a:lstStyle/>
          <a:p>
            <a:endParaRPr lang="en-GB" sz="1000" dirty="0" smtClean="0">
              <a:latin typeface="Trebuchet MS" panose="020B0603020202020204" pitchFamily="34" charset="0"/>
            </a:endParaRPr>
          </a:p>
          <a:p>
            <a:endParaRPr lang="en-GB" sz="1000" dirty="0">
              <a:latin typeface="Trebuchet MS" pitchFamily="34" charset="0"/>
            </a:endParaRPr>
          </a:p>
        </p:txBody>
      </p:sp>
      <p:sp>
        <p:nvSpPr>
          <p:cNvPr id="21" name="TextBox 20"/>
          <p:cNvSpPr txBox="1"/>
          <p:nvPr/>
        </p:nvSpPr>
        <p:spPr>
          <a:xfrm>
            <a:off x="3786182" y="4462299"/>
            <a:ext cx="3378106" cy="1938992"/>
          </a:xfrm>
          <a:prstGeom prst="rect">
            <a:avLst/>
          </a:prstGeom>
          <a:noFill/>
        </p:spPr>
        <p:txBody>
          <a:bodyPr wrap="square" rtlCol="0">
            <a:spAutoFit/>
          </a:bodyPr>
          <a:lstStyle/>
          <a:p>
            <a:r>
              <a:rPr lang="en-GB" sz="1000" dirty="0" smtClean="0">
                <a:solidFill>
                  <a:srgbClr val="00B050"/>
                </a:solidFill>
                <a:latin typeface="Trebuchet MS" panose="020B0603020202020204" pitchFamily="34" charset="0"/>
              </a:rPr>
              <a:t>The children will apply their knowledge of seasonality and design a balanced and nutritious family meal.</a:t>
            </a:r>
          </a:p>
          <a:p>
            <a:r>
              <a:rPr lang="en-GB" sz="1000" b="1" dirty="0" smtClean="0">
                <a:latin typeface="Trebuchet MS" pitchFamily="34" charset="0"/>
              </a:rPr>
              <a:t>Design Technology:</a:t>
            </a:r>
          </a:p>
          <a:p>
            <a:pPr>
              <a:buFont typeface="Arial" pitchFamily="34" charset="0"/>
              <a:buChar char="•"/>
            </a:pPr>
            <a:r>
              <a:rPr lang="en-GB" sz="1000" dirty="0" smtClean="0">
                <a:latin typeface="Trebuchet MS" pitchFamily="34" charset="0"/>
              </a:rPr>
              <a:t>to use the basic principles of a healthy and varied diet</a:t>
            </a:r>
          </a:p>
          <a:p>
            <a:pPr>
              <a:buFont typeface="Arial" pitchFamily="34" charset="0"/>
              <a:buChar char="•"/>
            </a:pPr>
            <a:r>
              <a:rPr lang="en-GB" sz="1000" dirty="0" smtClean="0">
                <a:latin typeface="Trebuchet MS" pitchFamily="34" charset="0"/>
              </a:rPr>
              <a:t>to understand where food comes from</a:t>
            </a:r>
            <a:r>
              <a:rPr lang="en-GB" sz="1000" b="1" dirty="0" smtClean="0">
                <a:latin typeface="Trebuchet MS" pitchFamily="34" charset="0"/>
              </a:rPr>
              <a:t> </a:t>
            </a:r>
          </a:p>
          <a:p>
            <a:r>
              <a:rPr lang="en-GB" sz="1000" b="1" dirty="0" smtClean="0">
                <a:latin typeface="Trebuchet MS" pitchFamily="34" charset="0"/>
              </a:rPr>
              <a:t>Art and Design</a:t>
            </a:r>
          </a:p>
          <a:p>
            <a:r>
              <a:rPr lang="en-GB" sz="1000" b="1" dirty="0" smtClean="0">
                <a:latin typeface="Trebuchet MS" pitchFamily="34" charset="0"/>
              </a:rPr>
              <a:t>Wet </a:t>
            </a:r>
            <a:r>
              <a:rPr lang="en-GB" sz="1000" b="1" dirty="0" err="1" smtClean="0">
                <a:latin typeface="Trebuchet MS" pitchFamily="34" charset="0"/>
              </a:rPr>
              <a:t>vs</a:t>
            </a:r>
            <a:r>
              <a:rPr lang="en-GB" sz="1000" b="1" dirty="0" smtClean="0">
                <a:latin typeface="Trebuchet MS" pitchFamily="34" charset="0"/>
              </a:rPr>
              <a:t> Dry - </a:t>
            </a:r>
            <a:r>
              <a:rPr lang="en-GB" sz="1000" dirty="0" smtClean="0">
                <a:latin typeface="Trebuchet MS" pitchFamily="34" charset="0"/>
              </a:rPr>
              <a:t>Rain </a:t>
            </a:r>
            <a:r>
              <a:rPr lang="en-GB" sz="1000" dirty="0" err="1" smtClean="0">
                <a:latin typeface="Trebuchet MS" pitchFamily="34" charset="0"/>
              </a:rPr>
              <a:t>vs</a:t>
            </a:r>
            <a:r>
              <a:rPr lang="en-GB" sz="1000" dirty="0" smtClean="0">
                <a:latin typeface="Trebuchet MS" pitchFamily="34" charset="0"/>
              </a:rPr>
              <a:t> the Desert</a:t>
            </a:r>
          </a:p>
          <a:p>
            <a:r>
              <a:rPr lang="en-GB" sz="1000" b="1" dirty="0" smtClean="0">
                <a:latin typeface="Trebuchet MS" pitchFamily="34" charset="0"/>
              </a:rPr>
              <a:t>Paint and colour skills:</a:t>
            </a:r>
            <a:r>
              <a:rPr lang="en-GB" sz="1000" dirty="0" smtClean="0">
                <a:latin typeface="Trebuchet MS" pitchFamily="34" charset="0"/>
              </a:rPr>
              <a:t> refine use of printing, creating shades </a:t>
            </a:r>
          </a:p>
          <a:p>
            <a:r>
              <a:rPr lang="en-GB" sz="1000" dirty="0" smtClean="0">
                <a:latin typeface="Trebuchet MS" pitchFamily="34" charset="0"/>
              </a:rPr>
              <a:t>and use tissue paper to layer.</a:t>
            </a:r>
          </a:p>
          <a:p>
            <a:r>
              <a:rPr lang="en-GB" sz="1000" b="1" dirty="0" smtClean="0">
                <a:latin typeface="Trebuchet MS" pitchFamily="34" charset="0"/>
              </a:rPr>
              <a:t>Making skills:</a:t>
            </a:r>
            <a:r>
              <a:rPr lang="en-GB" sz="1000" dirty="0" smtClean="0">
                <a:latin typeface="Trebuchet MS" pitchFamily="34" charset="0"/>
              </a:rPr>
              <a:t> cut on the line, draw and then cut on the line</a:t>
            </a:r>
            <a:endParaRPr lang="en-GB" sz="1000" b="1" dirty="0">
              <a:latin typeface="Trebuchet MS" pitchFamily="34" charset="0"/>
            </a:endParaRPr>
          </a:p>
        </p:txBody>
      </p:sp>
      <p:pic>
        <p:nvPicPr>
          <p:cNvPr id="3076" name="Picture 4" descr="http://t0.gstatic.com/images?q=tbn:ANd9GcQ5LSDuo_o51zX4e0OccDAW-DyelGtHG4X86iryYV1bYPKaZU93FzFs25a1Xg">
            <a:hlinkClick r:id="rId2"/>
          </p:cNvPr>
          <p:cNvPicPr>
            <a:picLocks noChangeAspect="1" noChangeArrowheads="1"/>
          </p:cNvPicPr>
          <p:nvPr/>
        </p:nvPicPr>
        <p:blipFill>
          <a:blip r:embed="rId3"/>
          <a:srcRect/>
          <a:stretch>
            <a:fillRect/>
          </a:stretch>
        </p:blipFill>
        <p:spPr bwMode="auto">
          <a:xfrm>
            <a:off x="214282" y="762916"/>
            <a:ext cx="1261374" cy="1261374"/>
          </a:xfrm>
          <a:prstGeom prst="rect">
            <a:avLst/>
          </a:prstGeom>
          <a:noFill/>
        </p:spPr>
      </p:pic>
      <p:pic>
        <p:nvPicPr>
          <p:cNvPr id="3086" name="Picture 14" descr="http://t0.gstatic.com/images?q=tbn:ANd9GcRbhy3cW-3bsyPXFo1bEPOWTEgFI8AVg8zQC9hHjV9_4qSnaHIDhYb0lsw">
            <a:hlinkClick r:id="rId4"/>
          </p:cNvPr>
          <p:cNvPicPr>
            <a:picLocks noChangeAspect="1" noChangeArrowheads="1"/>
          </p:cNvPicPr>
          <p:nvPr/>
        </p:nvPicPr>
        <p:blipFill>
          <a:blip r:embed="rId5"/>
          <a:srcRect/>
          <a:stretch>
            <a:fillRect/>
          </a:stretch>
        </p:blipFill>
        <p:spPr bwMode="auto">
          <a:xfrm>
            <a:off x="1857356" y="737755"/>
            <a:ext cx="2000264" cy="1000132"/>
          </a:xfrm>
          <a:prstGeom prst="rect">
            <a:avLst/>
          </a:prstGeom>
          <a:noFill/>
        </p:spPr>
      </p:pic>
      <p:sp>
        <p:nvSpPr>
          <p:cNvPr id="22" name="TextBox 21"/>
          <p:cNvSpPr txBox="1"/>
          <p:nvPr/>
        </p:nvSpPr>
        <p:spPr>
          <a:xfrm>
            <a:off x="3826023" y="2420304"/>
            <a:ext cx="3360786" cy="1785104"/>
          </a:xfrm>
          <a:prstGeom prst="rect">
            <a:avLst/>
          </a:prstGeom>
          <a:noFill/>
        </p:spPr>
        <p:txBody>
          <a:bodyPr wrap="square" rtlCol="0">
            <a:spAutoFit/>
          </a:bodyPr>
          <a:lstStyle/>
          <a:p>
            <a:r>
              <a:rPr lang="en-GB" sz="1100" u="sng" dirty="0">
                <a:latin typeface="Trebuchet MS" panose="020B0603020202020204" pitchFamily="34" charset="0"/>
              </a:rPr>
              <a:t>UK Study</a:t>
            </a:r>
            <a:endParaRPr lang="en-GB" sz="1100" dirty="0">
              <a:latin typeface="Trebuchet MS" panose="020B0603020202020204" pitchFamily="34" charset="0"/>
            </a:endParaRPr>
          </a:p>
          <a:p>
            <a:r>
              <a:rPr lang="en-GB" sz="1100" dirty="0">
                <a:latin typeface="Trebuchet MS" panose="020B0603020202020204" pitchFamily="34" charset="0"/>
              </a:rPr>
              <a:t>Physical and Human Features</a:t>
            </a:r>
          </a:p>
          <a:p>
            <a:r>
              <a:rPr lang="en-GB" sz="1100" u="sng" dirty="0">
                <a:latin typeface="Trebuchet MS" panose="020B0603020202020204" pitchFamily="34" charset="0"/>
              </a:rPr>
              <a:t>Continents and Oceans </a:t>
            </a:r>
            <a:endParaRPr lang="en-GB" sz="1100" dirty="0">
              <a:latin typeface="Trebuchet MS" panose="020B0603020202020204" pitchFamily="34" charset="0"/>
            </a:endParaRPr>
          </a:p>
          <a:p>
            <a:r>
              <a:rPr lang="en-GB" sz="1100" dirty="0">
                <a:latin typeface="Trebuchet MS" panose="020B0603020202020204" pitchFamily="34" charset="0"/>
              </a:rPr>
              <a:t>Study: Africa </a:t>
            </a:r>
            <a:r>
              <a:rPr lang="en-GB" sz="1100" dirty="0" err="1">
                <a:latin typeface="Trebuchet MS" panose="020B0603020202020204" pitchFamily="34" charset="0"/>
              </a:rPr>
              <a:t>Mugurameno</a:t>
            </a:r>
            <a:r>
              <a:rPr lang="en-GB" sz="1100" dirty="0">
                <a:latin typeface="Trebuchet MS" panose="020B0603020202020204" pitchFamily="34" charset="0"/>
              </a:rPr>
              <a:t> – </a:t>
            </a:r>
            <a:r>
              <a:rPr lang="en-GB" sz="1100" dirty="0" smtClean="0">
                <a:latin typeface="Trebuchet MS" panose="020B0603020202020204" pitchFamily="34" charset="0"/>
              </a:rPr>
              <a:t>Zambia</a:t>
            </a:r>
          </a:p>
          <a:p>
            <a:r>
              <a:rPr lang="en-GB" sz="1100" b="1" dirty="0" smtClean="0">
                <a:latin typeface="Trebuchet MS" pitchFamily="34" charset="0"/>
              </a:rPr>
              <a:t>Study a small contrasting area (non- European), an African </a:t>
            </a:r>
            <a:r>
              <a:rPr lang="en-GB" sz="1100" dirty="0" smtClean="0">
                <a:latin typeface="Trebuchet MS" pitchFamily="34" charset="0"/>
              </a:rPr>
              <a:t>country (Gambia/Kenya)</a:t>
            </a:r>
          </a:p>
          <a:p>
            <a:pPr>
              <a:buFont typeface="Arial" pitchFamily="34" charset="0"/>
              <a:buChar char="•"/>
            </a:pPr>
            <a:r>
              <a:rPr lang="en-GB" sz="1100" dirty="0" smtClean="0">
                <a:latin typeface="Trebuchet MS" pitchFamily="34" charset="0"/>
              </a:rPr>
              <a:t>to use maps, atlases and globes</a:t>
            </a:r>
          </a:p>
          <a:p>
            <a:pPr>
              <a:buFont typeface="Arial" pitchFamily="34" charset="0"/>
              <a:buChar char="•"/>
            </a:pPr>
            <a:r>
              <a:rPr lang="en-GB" sz="1100" dirty="0" smtClean="0">
                <a:latin typeface="Trebuchet MS" pitchFamily="34" charset="0"/>
              </a:rPr>
              <a:t>to use simple compass directions</a:t>
            </a:r>
          </a:p>
          <a:p>
            <a:r>
              <a:rPr lang="en-GB" sz="1100" dirty="0">
                <a:solidFill>
                  <a:srgbClr val="0070C0"/>
                </a:solidFill>
                <a:latin typeface="Trebuchet MS" pitchFamily="34" charset="0"/>
              </a:rPr>
              <a:t>Class Pal Link to </a:t>
            </a:r>
            <a:r>
              <a:rPr lang="en-GB" sz="1100" dirty="0" smtClean="0">
                <a:solidFill>
                  <a:srgbClr val="0070C0"/>
                </a:solidFill>
                <a:latin typeface="Trebuchet MS" pitchFamily="34" charset="0"/>
              </a:rPr>
              <a:t>an African country </a:t>
            </a:r>
            <a:endParaRPr lang="en-GB" sz="1100" i="1" dirty="0">
              <a:solidFill>
                <a:srgbClr val="0070C0"/>
              </a:solidFill>
              <a:latin typeface="Trebuchet MS" pitchFamily="34" charset="0"/>
            </a:endParaRPr>
          </a:p>
          <a:p>
            <a:endParaRPr lang="en-GB" sz="1100" dirty="0">
              <a:latin typeface="Trebuchet MS" pitchFamily="34" charset="0"/>
            </a:endParaRPr>
          </a:p>
        </p:txBody>
      </p:sp>
      <p:sp>
        <p:nvSpPr>
          <p:cNvPr id="19" name="TextBox 18"/>
          <p:cNvSpPr txBox="1"/>
          <p:nvPr/>
        </p:nvSpPr>
        <p:spPr>
          <a:xfrm>
            <a:off x="4239320" y="577740"/>
            <a:ext cx="4781958" cy="1446550"/>
          </a:xfrm>
          <a:prstGeom prst="rect">
            <a:avLst/>
          </a:prstGeom>
          <a:noFill/>
        </p:spPr>
        <p:txBody>
          <a:bodyPr wrap="square" rtlCol="0">
            <a:spAutoFit/>
          </a:bodyPr>
          <a:lstStyle/>
          <a:p>
            <a:r>
              <a:rPr lang="en-GB" sz="1100" dirty="0" smtClean="0">
                <a:latin typeface="Trebuchet MS" panose="020B0603020202020204" pitchFamily="34" charset="0"/>
              </a:rPr>
              <a:t>Let’s take a journey together!  We leap into action with some more exciting books which share </a:t>
            </a:r>
            <a:r>
              <a:rPr lang="en-GB" sz="1100" smtClean="0">
                <a:latin typeface="Trebuchet MS" panose="020B0603020202020204" pitchFamily="34" charset="0"/>
              </a:rPr>
              <a:t>themes of </a:t>
            </a:r>
            <a:r>
              <a:rPr lang="en-GB" sz="1100" dirty="0" smtClean="0">
                <a:latin typeface="Trebuchet MS" panose="020B0603020202020204" pitchFamily="34" charset="0"/>
              </a:rPr>
              <a:t>journeys, locally and across the globe.  Year Two will join Grace for a journey to Gambia to see her father and learn about family life in Gambia compared to where she lives.  This term each class will expand their culinary skills and knowledge of nutrition by designing and creating savoury dishes for different purposes.  For example, what menu would you design for a special family occasion? </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49869" y="1296404"/>
            <a:ext cx="907751" cy="714002"/>
          </a:xfrm>
          <a:prstGeom prst="rect">
            <a:avLst/>
          </a:prstGeom>
        </p:spPr>
      </p:pic>
      <p:sp>
        <p:nvSpPr>
          <p:cNvPr id="2" name="Footer Placeholder 1"/>
          <p:cNvSpPr>
            <a:spLocks noGrp="1"/>
          </p:cNvSpPr>
          <p:nvPr>
            <p:ph type="ftr" sz="quarter" idx="11"/>
          </p:nvPr>
        </p:nvSpPr>
        <p:spPr/>
        <p:txBody>
          <a:bodyPr/>
          <a:lstStyle/>
          <a:p>
            <a:pPr>
              <a:defRPr/>
            </a:pPr>
            <a:r>
              <a:rPr lang="en-GB" smtClean="0">
                <a:latin typeface="Trebuchet MS" panose="020B0603020202020204" pitchFamily="34" charset="0"/>
              </a:rPr>
              <a:t>Review 2016</a:t>
            </a:r>
            <a:endParaRPr lang="en-GB">
              <a:latin typeface="Trebuchet MS" panose="020B0603020202020204" pitchFamily="34" charset="0"/>
            </a:endParaRPr>
          </a:p>
        </p:txBody>
      </p:sp>
      <p:sp>
        <p:nvSpPr>
          <p:cNvPr id="3" name="TextBox 2"/>
          <p:cNvSpPr txBox="1"/>
          <p:nvPr/>
        </p:nvSpPr>
        <p:spPr>
          <a:xfrm>
            <a:off x="7524325" y="2183705"/>
            <a:ext cx="1401588" cy="1061829"/>
          </a:xfrm>
          <a:prstGeom prst="rect">
            <a:avLst/>
          </a:prstGeom>
          <a:noFill/>
        </p:spPr>
        <p:txBody>
          <a:bodyPr wrap="square" rtlCol="0">
            <a:spAutoFit/>
          </a:bodyPr>
          <a:lstStyle/>
          <a:p>
            <a:pPr marL="171450" indent="-171450">
              <a:buFont typeface="Arial" panose="020B0604020202020204" pitchFamily="34" charset="0"/>
              <a:buChar char="•"/>
            </a:pPr>
            <a:r>
              <a:rPr lang="en-GB" sz="1050" dirty="0">
                <a:latin typeface="Trebuchet MS" panose="020B0603020202020204" pitchFamily="34" charset="0"/>
              </a:rPr>
              <a:t>Lives of significant historical figures from the wider </a:t>
            </a:r>
            <a:r>
              <a:rPr lang="en-GB" sz="1050" dirty="0" smtClean="0">
                <a:latin typeface="Trebuchet MS" panose="020B0603020202020204" pitchFamily="34" charset="0"/>
              </a:rPr>
              <a:t>world: Nelson </a:t>
            </a:r>
            <a:r>
              <a:rPr lang="en-GB" sz="1050" dirty="0">
                <a:latin typeface="Trebuchet MS" panose="020B0603020202020204" pitchFamily="34" charset="0"/>
              </a:rPr>
              <a:t>Mandela</a:t>
            </a:r>
          </a:p>
        </p:txBody>
      </p:sp>
      <p:sp>
        <p:nvSpPr>
          <p:cNvPr id="23" name="Snip Diagonal Corner Rectangle 34"/>
          <p:cNvSpPr>
            <a:spLocks noChangeArrowheads="1"/>
          </p:cNvSpPr>
          <p:nvPr/>
        </p:nvSpPr>
        <p:spPr bwMode="auto">
          <a:xfrm>
            <a:off x="7524326" y="1953693"/>
            <a:ext cx="1405391" cy="259047"/>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History</a:t>
            </a:r>
            <a:endParaRPr lang="en-GB" sz="1200" dirty="0">
              <a:solidFill>
                <a:schemeClr val="lt1"/>
              </a:solidFill>
              <a:latin typeface="Trebuchet MS" pitchFamily="34" charset="0"/>
            </a:endParaRPr>
          </a:p>
        </p:txBody>
      </p:sp>
      <p:sp>
        <p:nvSpPr>
          <p:cNvPr id="24" name="Round Single Corner Rectangle 39"/>
          <p:cNvSpPr>
            <a:spLocks noChangeArrowheads="1"/>
          </p:cNvSpPr>
          <p:nvPr/>
        </p:nvSpPr>
        <p:spPr bwMode="auto">
          <a:xfrm>
            <a:off x="285720" y="214291"/>
            <a:ext cx="3571900" cy="396474"/>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400" dirty="0" smtClean="0">
                <a:solidFill>
                  <a:schemeClr val="tx1">
                    <a:lumMod val="85000"/>
                    <a:lumOff val="15000"/>
                  </a:schemeClr>
                </a:solidFill>
                <a:latin typeface="Trebuchet MS" panose="020B0603020202020204" pitchFamily="34" charset="0"/>
              </a:rPr>
              <a:t>Autumn &amp; Spring Term: London and Beyond</a:t>
            </a:r>
            <a:endParaRPr lang="en-GB" sz="1400" dirty="0">
              <a:solidFill>
                <a:schemeClr val="tx1">
                  <a:lumMod val="85000"/>
                  <a:lumOff val="15000"/>
                </a:schemeClr>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a:spLocks noChangeArrowheads="1"/>
          </p:cNvSpPr>
          <p:nvPr/>
        </p:nvSpPr>
        <p:spPr bwMode="auto">
          <a:xfrm>
            <a:off x="293187" y="193528"/>
            <a:ext cx="2320189" cy="283097"/>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tx1">
                    <a:lumMod val="85000"/>
                    <a:lumOff val="15000"/>
                  </a:schemeClr>
                </a:solidFill>
                <a:latin typeface="Trebuchet MS" panose="020B0603020202020204" pitchFamily="34" charset="0"/>
              </a:rPr>
              <a:t>London and Beyond</a:t>
            </a:r>
            <a:endParaRPr lang="en-GB" sz="1600" dirty="0">
              <a:solidFill>
                <a:schemeClr val="tx1">
                  <a:lumMod val="85000"/>
                  <a:lumOff val="15000"/>
                </a:schemeClr>
              </a:solidFill>
              <a:latin typeface="Trebuchet MS" pitchFamily="34" charset="0"/>
            </a:endParaRPr>
          </a:p>
        </p:txBody>
      </p:sp>
      <p:sp>
        <p:nvSpPr>
          <p:cNvPr id="23" name="Snip Diagonal Corner Rectangle 22"/>
          <p:cNvSpPr>
            <a:spLocks noChangeArrowheads="1"/>
          </p:cNvSpPr>
          <p:nvPr/>
        </p:nvSpPr>
        <p:spPr bwMode="auto">
          <a:xfrm>
            <a:off x="293187" y="2242999"/>
            <a:ext cx="2286016"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a:solidFill>
                  <a:schemeClr val="lt1"/>
                </a:solidFill>
                <a:latin typeface="Trebuchet MS" panose="020B0603020202020204" pitchFamily="34" charset="0"/>
              </a:rPr>
              <a:t>Physical Education</a:t>
            </a:r>
          </a:p>
        </p:txBody>
      </p:sp>
      <p:sp>
        <p:nvSpPr>
          <p:cNvPr id="47" name="Snip Diagonal Corner Rectangle 46"/>
          <p:cNvSpPr>
            <a:spLocks noChangeArrowheads="1"/>
          </p:cNvSpPr>
          <p:nvPr/>
        </p:nvSpPr>
        <p:spPr bwMode="auto">
          <a:xfrm>
            <a:off x="3000364" y="3652745"/>
            <a:ext cx="5960332" cy="186467"/>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60000"/>
              <a:lumOff val="4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anose="020B0603020202020204" pitchFamily="34" charset="0"/>
              </a:rPr>
              <a:t>Science</a:t>
            </a:r>
          </a:p>
        </p:txBody>
      </p:sp>
      <p:sp>
        <p:nvSpPr>
          <p:cNvPr id="56" name="Snip Diagonal Corner Rectangle 55"/>
          <p:cNvSpPr>
            <a:spLocks noChangeArrowheads="1"/>
          </p:cNvSpPr>
          <p:nvPr/>
        </p:nvSpPr>
        <p:spPr bwMode="auto">
          <a:xfrm>
            <a:off x="5724128" y="214289"/>
            <a:ext cx="3181770" cy="241577"/>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anose="020B0603020202020204" pitchFamily="34" charset="0"/>
              </a:rPr>
              <a:t>Mathematics</a:t>
            </a:r>
          </a:p>
        </p:txBody>
      </p:sp>
      <p:sp>
        <p:nvSpPr>
          <p:cNvPr id="59" name="Snip Diagonal Corner Rectangle 58"/>
          <p:cNvSpPr>
            <a:spLocks noChangeArrowheads="1"/>
          </p:cNvSpPr>
          <p:nvPr/>
        </p:nvSpPr>
        <p:spPr bwMode="auto">
          <a:xfrm>
            <a:off x="268934" y="604080"/>
            <a:ext cx="2298801" cy="255435"/>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5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Computing</a:t>
            </a:r>
            <a:endParaRPr lang="en-GB" sz="1200" dirty="0">
              <a:solidFill>
                <a:schemeClr val="lt1"/>
              </a:solidFill>
              <a:latin typeface="Trebuchet MS" pitchFamily="34" charset="0"/>
            </a:endParaRPr>
          </a:p>
        </p:txBody>
      </p:sp>
      <p:sp>
        <p:nvSpPr>
          <p:cNvPr id="35" name="Snip Diagonal Corner Rectangle 22"/>
          <p:cNvSpPr>
            <a:spLocks noChangeArrowheads="1"/>
          </p:cNvSpPr>
          <p:nvPr/>
        </p:nvSpPr>
        <p:spPr bwMode="auto">
          <a:xfrm>
            <a:off x="2934626" y="2252073"/>
            <a:ext cx="5971273" cy="198341"/>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anose="020B0603020202020204" pitchFamily="34" charset="0"/>
              </a:rPr>
              <a:t>Music</a:t>
            </a:r>
          </a:p>
        </p:txBody>
      </p:sp>
      <p:sp>
        <p:nvSpPr>
          <p:cNvPr id="2" name="TextBox 1"/>
          <p:cNvSpPr txBox="1"/>
          <p:nvPr/>
        </p:nvSpPr>
        <p:spPr>
          <a:xfrm>
            <a:off x="2843808" y="3839212"/>
            <a:ext cx="6443100" cy="2554545"/>
          </a:xfrm>
          <a:prstGeom prst="rect">
            <a:avLst/>
          </a:prstGeom>
          <a:noFill/>
        </p:spPr>
        <p:txBody>
          <a:bodyPr wrap="square" rtlCol="0">
            <a:spAutoFit/>
          </a:bodyPr>
          <a:lstStyle/>
          <a:p>
            <a:r>
              <a:rPr lang="en-GB" sz="1000" b="1" dirty="0" smtClean="0">
                <a:solidFill>
                  <a:schemeClr val="accent6">
                    <a:lumMod val="75000"/>
                  </a:schemeClr>
                </a:solidFill>
                <a:latin typeface="Trebuchet MS" pitchFamily="34" charset="0"/>
              </a:rPr>
              <a:t>Learning </a:t>
            </a:r>
            <a:r>
              <a:rPr lang="en-GB" sz="1000" b="1" dirty="0">
                <a:solidFill>
                  <a:schemeClr val="accent6">
                    <a:lumMod val="75000"/>
                  </a:schemeClr>
                </a:solidFill>
                <a:latin typeface="Trebuchet MS" pitchFamily="34" charset="0"/>
              </a:rPr>
              <a:t>Objectives</a:t>
            </a:r>
            <a:r>
              <a:rPr lang="en-GB" sz="1000" b="1" dirty="0" smtClean="0">
                <a:solidFill>
                  <a:schemeClr val="accent6">
                    <a:lumMod val="75000"/>
                  </a:schemeClr>
                </a:solidFill>
                <a:latin typeface="Trebuchet MS" pitchFamily="34" charset="0"/>
              </a:rPr>
              <a:t>:</a:t>
            </a:r>
          </a:p>
          <a:p>
            <a:r>
              <a:rPr lang="en-GB" sz="1000" b="1" dirty="0" smtClean="0">
                <a:solidFill>
                  <a:schemeClr val="accent6">
                    <a:lumMod val="75000"/>
                  </a:schemeClr>
                </a:solidFill>
                <a:latin typeface="Trebuchet MS" pitchFamily="34" charset="0"/>
              </a:rPr>
              <a:t>Uses of everyday materials – Exploring Materials </a:t>
            </a:r>
            <a:endParaRPr lang="en-GB" sz="1000" b="1" dirty="0">
              <a:solidFill>
                <a:schemeClr val="accent6">
                  <a:lumMod val="75000"/>
                </a:schemeClr>
              </a:solidFill>
              <a:latin typeface="Trebuchet MS" pitchFamily="34" charset="0"/>
            </a:endParaRPr>
          </a:p>
          <a:p>
            <a:r>
              <a:rPr lang="en-US" sz="1000" dirty="0">
                <a:latin typeface="Trebuchet MS" pitchFamily="34" charset="0"/>
              </a:rPr>
              <a:t>I can identify and compare the suitability of a variety of everyday materials, including wood, plastic, metal, glass, brick, rock, paper and cardboard, for particular uses.</a:t>
            </a:r>
            <a:endParaRPr lang="en-GB" sz="1000" dirty="0">
              <a:latin typeface="Trebuchet MS" pitchFamily="34" charset="0"/>
            </a:endParaRPr>
          </a:p>
          <a:p>
            <a:r>
              <a:rPr lang="en-GB" sz="1000" b="1" dirty="0" smtClean="0">
                <a:solidFill>
                  <a:schemeClr val="accent6">
                    <a:lumMod val="75000"/>
                  </a:schemeClr>
                </a:solidFill>
                <a:latin typeface="Trebuchet MS" pitchFamily="34" charset="0"/>
              </a:rPr>
              <a:t>Plants</a:t>
            </a:r>
            <a:endParaRPr lang="en-GB" sz="1000" b="1" dirty="0">
              <a:solidFill>
                <a:schemeClr val="accent6">
                  <a:lumMod val="75000"/>
                </a:schemeClr>
              </a:solidFill>
              <a:latin typeface="Trebuchet MS" pitchFamily="34" charset="0"/>
            </a:endParaRPr>
          </a:p>
          <a:p>
            <a:r>
              <a:rPr lang="en-US" sz="1000" dirty="0">
                <a:latin typeface="Trebuchet MS" pitchFamily="34" charset="0"/>
              </a:rPr>
              <a:t>I can observe and describe how seeds and bulbs grow into mature plants</a:t>
            </a:r>
            <a:endParaRPr lang="en-GB" sz="1000" dirty="0">
              <a:latin typeface="Trebuchet MS" pitchFamily="34" charset="0"/>
            </a:endParaRPr>
          </a:p>
          <a:p>
            <a:r>
              <a:rPr lang="en-US" sz="1000" dirty="0">
                <a:latin typeface="Trebuchet MS" pitchFamily="34" charset="0"/>
              </a:rPr>
              <a:t>I can find out and describe how plants need water, light and suitable temperature to grow, and stay healthy.</a:t>
            </a:r>
            <a:endParaRPr lang="en-GB" sz="1000" dirty="0">
              <a:latin typeface="Trebuchet MS" pitchFamily="34" charset="0"/>
            </a:endParaRPr>
          </a:p>
          <a:p>
            <a:r>
              <a:rPr lang="en-US" sz="1000" b="1" dirty="0" smtClean="0">
                <a:solidFill>
                  <a:schemeClr val="accent6">
                    <a:lumMod val="75000"/>
                  </a:schemeClr>
                </a:solidFill>
                <a:latin typeface="Trebuchet MS" pitchFamily="34" charset="0"/>
              </a:rPr>
              <a:t>Sharing </a:t>
            </a:r>
            <a:r>
              <a:rPr lang="en-US" sz="1000" b="1" dirty="0">
                <a:solidFill>
                  <a:schemeClr val="accent6">
                    <a:lumMod val="75000"/>
                  </a:schemeClr>
                </a:solidFill>
                <a:latin typeface="Trebuchet MS" pitchFamily="34" charset="0"/>
              </a:rPr>
              <a:t>O</a:t>
            </a:r>
            <a:r>
              <a:rPr lang="en-US" sz="1000" b="1" dirty="0" smtClean="0">
                <a:solidFill>
                  <a:schemeClr val="accent6">
                    <a:lumMod val="75000"/>
                  </a:schemeClr>
                </a:solidFill>
                <a:latin typeface="Trebuchet MS" pitchFamily="34" charset="0"/>
              </a:rPr>
              <a:t>ur Earth (additional unit)</a:t>
            </a:r>
          </a:p>
          <a:p>
            <a:r>
              <a:rPr lang="en-GB" sz="1000" b="1" dirty="0" smtClean="0">
                <a:solidFill>
                  <a:schemeClr val="accent6">
                    <a:lumMod val="75000"/>
                  </a:schemeClr>
                </a:solidFill>
                <a:latin typeface="Trebuchet MS" pitchFamily="34" charset="0"/>
              </a:rPr>
              <a:t>Scientific Enquiry Skills</a:t>
            </a:r>
          </a:p>
          <a:p>
            <a:pPr lvl="0"/>
            <a:r>
              <a:rPr lang="en-GB" sz="1000" dirty="0" smtClean="0">
                <a:latin typeface="Trebuchet MS" pitchFamily="34" charset="0"/>
              </a:rPr>
              <a:t>Ask simple questions, and recognise that they can be answered in different ways</a:t>
            </a:r>
          </a:p>
          <a:p>
            <a:pPr lvl="0"/>
            <a:r>
              <a:rPr lang="en-GB" sz="1000" dirty="0" smtClean="0">
                <a:latin typeface="Trebuchet MS" pitchFamily="34" charset="0"/>
              </a:rPr>
              <a:t>Observe closely, using simple equipment</a:t>
            </a:r>
          </a:p>
          <a:p>
            <a:pPr lvl="0"/>
            <a:r>
              <a:rPr lang="en-GB" sz="1000" dirty="0" smtClean="0">
                <a:latin typeface="Trebuchet MS" pitchFamily="34" charset="0"/>
              </a:rPr>
              <a:t>Perform simple tests</a:t>
            </a:r>
          </a:p>
          <a:p>
            <a:pPr lvl="0"/>
            <a:r>
              <a:rPr lang="en-GB" sz="1000" dirty="0" smtClean="0">
                <a:latin typeface="Trebuchet MS" pitchFamily="34" charset="0"/>
              </a:rPr>
              <a:t>Identify and classify</a:t>
            </a:r>
          </a:p>
          <a:p>
            <a:pPr lvl="0"/>
            <a:r>
              <a:rPr lang="en-GB" sz="1000" dirty="0" smtClean="0">
                <a:latin typeface="Trebuchet MS" pitchFamily="34" charset="0"/>
              </a:rPr>
              <a:t>Use observations and ideas to suggest answers to questions</a:t>
            </a:r>
          </a:p>
          <a:p>
            <a:r>
              <a:rPr lang="en-GB" sz="1000" dirty="0" smtClean="0">
                <a:latin typeface="Trebuchet MS" pitchFamily="34" charset="0"/>
              </a:rPr>
              <a:t>Gather and record data to help in answering questions.</a:t>
            </a:r>
            <a:endParaRPr lang="en-GB" sz="1000" b="1" dirty="0" smtClean="0">
              <a:solidFill>
                <a:schemeClr val="accent6">
                  <a:lumMod val="75000"/>
                </a:schemeClr>
              </a:solidFill>
              <a:latin typeface="Trebuchet MS" pitchFamily="34" charset="0"/>
            </a:endParaRPr>
          </a:p>
        </p:txBody>
      </p:sp>
      <p:sp>
        <p:nvSpPr>
          <p:cNvPr id="6" name="TextBox 5"/>
          <p:cNvSpPr txBox="1"/>
          <p:nvPr/>
        </p:nvSpPr>
        <p:spPr>
          <a:xfrm>
            <a:off x="248455" y="2619209"/>
            <a:ext cx="2286016" cy="3170099"/>
          </a:xfrm>
          <a:prstGeom prst="rect">
            <a:avLst/>
          </a:prstGeom>
          <a:noFill/>
        </p:spPr>
        <p:txBody>
          <a:bodyPr wrap="square" rtlCol="0">
            <a:spAutoFit/>
          </a:bodyPr>
          <a:lstStyle/>
          <a:p>
            <a:r>
              <a:rPr lang="en-GB" sz="1000" b="1" smtClean="0">
                <a:latin typeface="Trebuchet MS" panose="020B0603020202020204" pitchFamily="34" charset="0"/>
              </a:rPr>
              <a:t>Handball, </a:t>
            </a:r>
            <a:r>
              <a:rPr lang="en-GB" sz="1000" b="1" dirty="0" smtClean="0">
                <a:latin typeface="Trebuchet MS" panose="020B0603020202020204" pitchFamily="34" charset="0"/>
              </a:rPr>
              <a:t>volleyball and gymnastics:</a:t>
            </a:r>
          </a:p>
          <a:p>
            <a:pPr lvl="0">
              <a:buFont typeface="Arial" pitchFamily="34" charset="0"/>
              <a:buChar char="•"/>
            </a:pPr>
            <a:r>
              <a:rPr lang="en-GB" sz="1000" dirty="0" smtClean="0">
                <a:latin typeface="Trebuchet MS" pitchFamily="34" charset="0"/>
              </a:rPr>
              <a:t>to develop control and coordination of their physical movements</a:t>
            </a:r>
          </a:p>
          <a:p>
            <a:pPr lvl="0">
              <a:buFont typeface="Arial" pitchFamily="34" charset="0"/>
              <a:buChar char="•"/>
            </a:pPr>
            <a:r>
              <a:rPr lang="en-GB" sz="1000" dirty="0" smtClean="0">
                <a:latin typeface="Trebuchet MS" pitchFamily="34" charset="0"/>
              </a:rPr>
              <a:t>to recognise, observe and apply rules in competitive and cooperative games and other physical activities and why they are important</a:t>
            </a:r>
          </a:p>
          <a:p>
            <a:pPr lvl="0">
              <a:buFont typeface="Arial" pitchFamily="34" charset="0"/>
              <a:buChar char="•"/>
            </a:pPr>
            <a:r>
              <a:rPr lang="en-GB" sz="1000" dirty="0" smtClean="0">
                <a:latin typeface="Trebuchet MS" pitchFamily="34" charset="0"/>
              </a:rPr>
              <a:t>to devise and use repeat compositions and sequences in physical activities</a:t>
            </a:r>
          </a:p>
          <a:p>
            <a:pPr lvl="0">
              <a:buFont typeface="Arial" pitchFamily="34" charset="0"/>
              <a:buChar char="•"/>
            </a:pPr>
            <a:r>
              <a:rPr lang="en-GB" sz="1000" dirty="0" smtClean="0">
                <a:latin typeface="Trebuchet MS" pitchFamily="34" charset="0"/>
              </a:rPr>
              <a:t>to use and apply simple tactics and strategies </a:t>
            </a:r>
          </a:p>
          <a:p>
            <a:pPr lvl="0">
              <a:buFont typeface="Arial" pitchFamily="34" charset="0"/>
              <a:buChar char="•"/>
            </a:pPr>
            <a:r>
              <a:rPr lang="en-GB" sz="1000" dirty="0" smtClean="0">
                <a:latin typeface="Trebuchet MS" pitchFamily="34" charset="0"/>
              </a:rPr>
              <a:t>to improve performance by observation and use criteria for evaluation</a:t>
            </a:r>
          </a:p>
          <a:p>
            <a:pPr>
              <a:buFont typeface="Arial" pitchFamily="34" charset="0"/>
              <a:buChar char="•"/>
            </a:pPr>
            <a:r>
              <a:rPr lang="en-GB" sz="1000" dirty="0" smtClean="0">
                <a:latin typeface="Trebuchet MS" pitchFamily="34" charset="0"/>
              </a:rPr>
              <a:t>about the benefits of regular exercise and how their bodies feel when they exercise</a:t>
            </a:r>
          </a:p>
        </p:txBody>
      </p:sp>
      <p:sp>
        <p:nvSpPr>
          <p:cNvPr id="9" name="Rectangle 1"/>
          <p:cNvSpPr>
            <a:spLocks noChangeArrowheads="1"/>
          </p:cNvSpPr>
          <p:nvPr/>
        </p:nvSpPr>
        <p:spPr bwMode="auto">
          <a:xfrm>
            <a:off x="457200" y="30030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Trebuchet MS" panose="020B0603020202020204" pitchFamily="34" charset="0"/>
              <a:cs typeface="Arial" pitchFamily="34" charset="0"/>
            </a:endParaRPr>
          </a:p>
        </p:txBody>
      </p:sp>
      <p:sp>
        <p:nvSpPr>
          <p:cNvPr id="4" name="TextBox 3"/>
          <p:cNvSpPr txBox="1"/>
          <p:nvPr/>
        </p:nvSpPr>
        <p:spPr>
          <a:xfrm>
            <a:off x="5580111" y="540129"/>
            <a:ext cx="3451411" cy="1569660"/>
          </a:xfrm>
          <a:prstGeom prst="rect">
            <a:avLst/>
          </a:prstGeom>
          <a:noFill/>
        </p:spPr>
        <p:txBody>
          <a:bodyPr wrap="square" rtlCol="0">
            <a:spAutoFit/>
          </a:bodyPr>
          <a:lstStyle/>
          <a:p>
            <a:r>
              <a:rPr lang="en-GB" sz="1200" dirty="0" smtClean="0">
                <a:latin typeface="Trebuchet MS" panose="020B0603020202020204" pitchFamily="34" charset="0"/>
              </a:rPr>
              <a:t>Over the year, children will continue to develop their mathematical skills  and knowledge through Maths Mastery.  Alongside this, the children will apply their maths skills across the curriculum, for example when preparing their family meal they will further develop their use of measurement vocabulary, including weight, capacity and time. </a:t>
            </a:r>
            <a:endParaRPr lang="en-GB" sz="1200" dirty="0">
              <a:latin typeface="Trebuchet MS" pitchFamily="34" charset="0"/>
            </a:endParaRPr>
          </a:p>
        </p:txBody>
      </p:sp>
      <p:sp>
        <p:nvSpPr>
          <p:cNvPr id="15" name="TextBox 14"/>
          <p:cNvSpPr txBox="1"/>
          <p:nvPr/>
        </p:nvSpPr>
        <p:spPr>
          <a:xfrm>
            <a:off x="2878240" y="2432404"/>
            <a:ext cx="5987507" cy="1169551"/>
          </a:xfrm>
          <a:prstGeom prst="rect">
            <a:avLst/>
          </a:prstGeom>
          <a:noFill/>
        </p:spPr>
        <p:txBody>
          <a:bodyPr wrap="square" rtlCol="0">
            <a:spAutoFit/>
          </a:bodyPr>
          <a:lstStyle/>
          <a:p>
            <a:r>
              <a:rPr lang="en-GB" sz="1000" b="1" dirty="0" smtClean="0">
                <a:latin typeface="Trebuchet MS" panose="020B0603020202020204" pitchFamily="34" charset="0"/>
              </a:rPr>
              <a:t>Exploring pitch, beat and sounds</a:t>
            </a:r>
          </a:p>
          <a:p>
            <a:pPr>
              <a:buFont typeface="Arial" pitchFamily="34" charset="0"/>
              <a:buChar char="•"/>
            </a:pPr>
            <a:r>
              <a:rPr lang="en-GB" sz="1000" dirty="0" smtClean="0">
                <a:latin typeface="Trebuchet MS" pitchFamily="34" charset="0"/>
              </a:rPr>
              <a:t>to use their voices expressively and creatively by singing songs and speaking chants and rhymes</a:t>
            </a:r>
          </a:p>
          <a:p>
            <a:pPr>
              <a:buFont typeface="Arial" pitchFamily="34" charset="0"/>
              <a:buChar char="•"/>
            </a:pPr>
            <a:r>
              <a:rPr lang="en-GB" sz="1000" dirty="0" smtClean="0">
                <a:latin typeface="Trebuchet MS" pitchFamily="34" charset="0"/>
              </a:rPr>
              <a:t>to play tuned and </a:t>
            </a:r>
            <a:r>
              <a:rPr lang="en-GB" sz="1000" dirty="0" err="1" smtClean="0">
                <a:latin typeface="Trebuchet MS" pitchFamily="34" charset="0"/>
              </a:rPr>
              <a:t>untuned</a:t>
            </a:r>
            <a:r>
              <a:rPr lang="en-GB" sz="1000" dirty="0" smtClean="0">
                <a:latin typeface="Trebuchet MS" pitchFamily="34" charset="0"/>
              </a:rPr>
              <a:t> instruments musically </a:t>
            </a:r>
          </a:p>
          <a:p>
            <a:pPr>
              <a:buFont typeface="Arial" pitchFamily="34" charset="0"/>
              <a:buChar char="•"/>
            </a:pPr>
            <a:r>
              <a:rPr lang="en-GB" sz="1000" dirty="0" smtClean="0">
                <a:latin typeface="Trebuchet MS" pitchFamily="34" charset="0"/>
              </a:rPr>
              <a:t>to experiment with, create, select and combine sounds using their inter-related dimensions of music </a:t>
            </a:r>
          </a:p>
          <a:p>
            <a:r>
              <a:rPr lang="en-GB" sz="1000" dirty="0" smtClean="0">
                <a:solidFill>
                  <a:srgbClr val="00B050"/>
                </a:solidFill>
                <a:latin typeface="Trebuchet MS" pitchFamily="34" charset="0"/>
              </a:rPr>
              <a:t>Weekly playlists played during assemblies, lunch and breaks. Music used to introduce books/art/topics. </a:t>
            </a:r>
            <a:endParaRPr lang="en-GB" sz="1000" dirty="0">
              <a:solidFill>
                <a:srgbClr val="00B050"/>
              </a:solidFill>
              <a:latin typeface="Trebuchet MS" pitchFamily="34" charset="0"/>
            </a:endParaRPr>
          </a:p>
        </p:txBody>
      </p:sp>
      <p:sp>
        <p:nvSpPr>
          <p:cNvPr id="16" name="TextBox 15"/>
          <p:cNvSpPr txBox="1"/>
          <p:nvPr/>
        </p:nvSpPr>
        <p:spPr>
          <a:xfrm>
            <a:off x="248455" y="925343"/>
            <a:ext cx="2686171" cy="1169551"/>
          </a:xfrm>
          <a:prstGeom prst="rect">
            <a:avLst/>
          </a:prstGeom>
          <a:noFill/>
        </p:spPr>
        <p:txBody>
          <a:bodyPr wrap="square" rtlCol="0">
            <a:spAutoFit/>
          </a:bodyPr>
          <a:lstStyle/>
          <a:p>
            <a:r>
              <a:rPr lang="en-GB" sz="1200" u="sng" dirty="0" smtClean="0">
                <a:latin typeface="Trebuchet MS" panose="020B0603020202020204" pitchFamily="34" charset="0"/>
              </a:rPr>
              <a:t>iMovie</a:t>
            </a:r>
          </a:p>
          <a:p>
            <a:pPr marL="171450" indent="-171450">
              <a:buFont typeface="Arial" panose="020B0604020202020204" pitchFamily="34" charset="0"/>
              <a:buChar char="•"/>
            </a:pPr>
            <a:r>
              <a:rPr lang="en-GB" sz="1200" dirty="0" smtClean="0">
                <a:latin typeface="Trebuchet MS" panose="020B0603020202020204" pitchFamily="34" charset="0"/>
              </a:rPr>
              <a:t>to use </a:t>
            </a:r>
            <a:r>
              <a:rPr lang="en-GB" sz="1200" dirty="0">
                <a:latin typeface="Trebuchet MS" panose="020B0603020202020204" pitchFamily="34" charset="0"/>
              </a:rPr>
              <a:t>technology purposefully to retrieve digital content</a:t>
            </a:r>
          </a:p>
          <a:p>
            <a:pPr marL="171450" indent="-171450">
              <a:buFont typeface="Arial" panose="020B0604020202020204" pitchFamily="34" charset="0"/>
              <a:buChar char="•"/>
            </a:pPr>
            <a:r>
              <a:rPr lang="en-GB" sz="1200" dirty="0">
                <a:latin typeface="Trebuchet MS" panose="020B0603020202020204" pitchFamily="34" charset="0"/>
              </a:rPr>
              <a:t>t</a:t>
            </a:r>
            <a:r>
              <a:rPr lang="en-GB" sz="1200" dirty="0" smtClean="0">
                <a:latin typeface="Trebuchet MS" panose="020B0603020202020204" pitchFamily="34" charset="0"/>
              </a:rPr>
              <a:t>o use </a:t>
            </a:r>
            <a:r>
              <a:rPr lang="en-GB" sz="1200" dirty="0">
                <a:latin typeface="Trebuchet MS" panose="020B0603020202020204" pitchFamily="34" charset="0"/>
              </a:rPr>
              <a:t>technology purposefully to organise digital content</a:t>
            </a:r>
          </a:p>
          <a:p>
            <a:endParaRPr lang="en-GB" sz="1000" dirty="0">
              <a:latin typeface="Trebuchet MS" panose="020B0603020202020204" pitchFamily="34" charset="0"/>
            </a:endParaRPr>
          </a:p>
        </p:txBody>
      </p:sp>
      <p:sp>
        <p:nvSpPr>
          <p:cNvPr id="17" name="Snip Diagonal Corner Rectangle 22"/>
          <p:cNvSpPr>
            <a:spLocks noChangeArrowheads="1"/>
          </p:cNvSpPr>
          <p:nvPr/>
        </p:nvSpPr>
        <p:spPr bwMode="auto">
          <a:xfrm>
            <a:off x="257468" y="5724313"/>
            <a:ext cx="2321735" cy="227721"/>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French </a:t>
            </a:r>
            <a:endParaRPr lang="en-GB" sz="1200" dirty="0">
              <a:solidFill>
                <a:schemeClr val="lt1"/>
              </a:solidFill>
              <a:latin typeface="Trebuchet MS" pitchFamily="34" charset="0"/>
            </a:endParaRPr>
          </a:p>
        </p:txBody>
      </p:sp>
      <p:sp>
        <p:nvSpPr>
          <p:cNvPr id="18" name="TextBox 17"/>
          <p:cNvSpPr txBox="1"/>
          <p:nvPr/>
        </p:nvSpPr>
        <p:spPr>
          <a:xfrm>
            <a:off x="250001" y="5952034"/>
            <a:ext cx="2321735" cy="769441"/>
          </a:xfrm>
          <a:prstGeom prst="rect">
            <a:avLst/>
          </a:prstGeom>
          <a:noFill/>
        </p:spPr>
        <p:txBody>
          <a:bodyPr wrap="square" rtlCol="0">
            <a:spAutoFit/>
          </a:bodyPr>
          <a:lstStyle/>
          <a:p>
            <a:r>
              <a:rPr lang="en-GB" sz="1100" dirty="0" smtClean="0">
                <a:latin typeface="Trebuchet MS" pitchFamily="34" charset="0"/>
              </a:rPr>
              <a:t>Songs and rhymes – food and greetings.</a:t>
            </a:r>
          </a:p>
          <a:p>
            <a:r>
              <a:rPr lang="en-GB" sz="1100" dirty="0" smtClean="0">
                <a:latin typeface="Trebuchet MS" pitchFamily="34" charset="0"/>
              </a:rPr>
              <a:t>Songs and rhymes – greetings and colours.</a:t>
            </a:r>
          </a:p>
        </p:txBody>
      </p:sp>
      <p:sp>
        <p:nvSpPr>
          <p:cNvPr id="5" name="Footer Placeholder 4"/>
          <p:cNvSpPr>
            <a:spLocks noGrp="1"/>
          </p:cNvSpPr>
          <p:nvPr>
            <p:ph type="ftr" sz="quarter" idx="11"/>
          </p:nvPr>
        </p:nvSpPr>
        <p:spPr/>
        <p:txBody>
          <a:bodyPr/>
          <a:lstStyle/>
          <a:p>
            <a:pPr>
              <a:defRPr/>
            </a:pPr>
            <a:r>
              <a:rPr lang="en-GB" smtClean="0">
                <a:latin typeface="Trebuchet MS" panose="020B0603020202020204" pitchFamily="34" charset="0"/>
              </a:rPr>
              <a:t>Review 2016</a:t>
            </a:r>
            <a:endParaRPr lang="en-GB">
              <a:latin typeface="Trebuchet MS" panose="020B0603020202020204" pitchFamily="34" charset="0"/>
            </a:endParaRPr>
          </a:p>
        </p:txBody>
      </p:sp>
      <p:pic>
        <p:nvPicPr>
          <p:cNvPr id="7" name="Picture 6"/>
          <p:cNvPicPr>
            <a:picLocks noChangeAspect="1"/>
          </p:cNvPicPr>
          <p:nvPr/>
        </p:nvPicPr>
        <p:blipFill>
          <a:blip r:embed="rId3"/>
          <a:stretch>
            <a:fillRect/>
          </a:stretch>
        </p:blipFill>
        <p:spPr>
          <a:xfrm>
            <a:off x="7497595" y="5635419"/>
            <a:ext cx="1368152" cy="910443"/>
          </a:xfrm>
          <a:prstGeom prst="rect">
            <a:avLst/>
          </a:prstGeom>
        </p:spPr>
      </p:pic>
      <p:sp>
        <p:nvSpPr>
          <p:cNvPr id="19" name="Oval 18"/>
          <p:cNvSpPr/>
          <p:nvPr/>
        </p:nvSpPr>
        <p:spPr>
          <a:xfrm>
            <a:off x="3275856" y="153445"/>
            <a:ext cx="1980000" cy="1980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u="sng" dirty="0">
                <a:latin typeface="Trebuchet MS" panose="020B0603020202020204" pitchFamily="34" charset="0"/>
              </a:rPr>
              <a:t>Enrichment:</a:t>
            </a:r>
            <a:r>
              <a:rPr lang="en-GB" sz="1200" dirty="0">
                <a:latin typeface="Trebuchet MS" panose="020B0603020202020204" pitchFamily="34" charset="0"/>
              </a:rPr>
              <a:t> </a:t>
            </a:r>
            <a:endParaRPr lang="en-GB" sz="1200" dirty="0" smtClean="0">
              <a:latin typeface="Trebuchet MS" panose="020B0603020202020204" pitchFamily="34" charset="0"/>
            </a:endParaRPr>
          </a:p>
          <a:p>
            <a:pPr algn="ctr"/>
            <a:r>
              <a:rPr lang="en-GB" sz="1200" dirty="0" smtClean="0">
                <a:latin typeface="Trebuchet MS" panose="020B0603020202020204" pitchFamily="34" charset="0"/>
              </a:rPr>
              <a:t>Pizza </a:t>
            </a:r>
            <a:r>
              <a:rPr lang="en-GB" sz="1200" dirty="0">
                <a:latin typeface="Trebuchet MS" panose="020B0603020202020204" pitchFamily="34" charset="0"/>
              </a:rPr>
              <a:t>Express</a:t>
            </a:r>
          </a:p>
          <a:p>
            <a:pPr algn="ctr"/>
            <a:r>
              <a:rPr lang="en-GB" sz="1200" dirty="0">
                <a:latin typeface="Trebuchet MS" panose="020B0603020202020204" pitchFamily="34" charset="0"/>
              </a:rPr>
              <a:t>Parents invited in to cook together</a:t>
            </a:r>
          </a:p>
          <a:p>
            <a:pPr algn="ctr"/>
            <a:endParaRPr lang="en-GB" sz="900" dirty="0">
              <a:latin typeface="Trebuchet MS" panose="020B0603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3265</TotalTime>
  <Words>836</Words>
  <Application>Microsoft Office PowerPoint</Application>
  <PresentationFormat>On-screen Show (4:3)</PresentationFormat>
  <Paragraphs>90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Trebuchet MS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Claire Powell</cp:lastModifiedBy>
  <cp:revision>210</cp:revision>
  <cp:lastPrinted>2016-06-29T08:23:29Z</cp:lastPrinted>
  <dcterms:created xsi:type="dcterms:W3CDTF">2012-02-09T19:12:23Z</dcterms:created>
  <dcterms:modified xsi:type="dcterms:W3CDTF">2016-10-18T09:46:43Z</dcterms:modified>
</cp:coreProperties>
</file>