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9144000" cy="6858000" type="screen4x3"/>
  <p:notesSz cx="6735763" cy="98663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FF"/>
    <a:srgbClr val="FF5050"/>
    <a:srgbClr val="FFFF66"/>
    <a:srgbClr val="FF3399"/>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68" autoAdjust="0"/>
    <p:restoredTop sz="94660"/>
  </p:normalViewPr>
  <p:slideViewPr>
    <p:cSldViewPr>
      <p:cViewPr varScale="1">
        <p:scale>
          <a:sx n="87" d="100"/>
          <a:sy n="87" d="100"/>
        </p:scale>
        <p:origin x="1866"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8830" cy="493316"/>
          </a:xfrm>
          <a:prstGeom prst="rect">
            <a:avLst/>
          </a:prstGeom>
        </p:spPr>
        <p:txBody>
          <a:bodyPr vert="horz" lIns="90763" tIns="45382" rIns="90763" bIns="45382" rtlCol="0"/>
          <a:lstStyle>
            <a:lvl1pPr algn="l">
              <a:defRPr sz="1200"/>
            </a:lvl1pPr>
          </a:lstStyle>
          <a:p>
            <a:endParaRPr lang="en-GB"/>
          </a:p>
        </p:txBody>
      </p:sp>
      <p:sp>
        <p:nvSpPr>
          <p:cNvPr id="3" name="Date Placeholder 2"/>
          <p:cNvSpPr>
            <a:spLocks noGrp="1"/>
          </p:cNvSpPr>
          <p:nvPr>
            <p:ph type="dt" idx="1"/>
          </p:nvPr>
        </p:nvSpPr>
        <p:spPr>
          <a:xfrm>
            <a:off x="3815375" y="0"/>
            <a:ext cx="2918830" cy="493316"/>
          </a:xfrm>
          <a:prstGeom prst="rect">
            <a:avLst/>
          </a:prstGeom>
        </p:spPr>
        <p:txBody>
          <a:bodyPr vert="horz" lIns="90763" tIns="45382" rIns="90763" bIns="45382" rtlCol="0"/>
          <a:lstStyle>
            <a:lvl1pPr algn="r">
              <a:defRPr sz="1200"/>
            </a:lvl1pPr>
          </a:lstStyle>
          <a:p>
            <a:fld id="{0DC6F113-F314-4CB9-B2FB-4E21407688EA}" type="datetimeFigureOut">
              <a:rPr lang="en-GB" smtClean="0"/>
              <a:pPr/>
              <a:t>18/10/2016</a:t>
            </a:fld>
            <a:endParaRPr lang="en-GB"/>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0763" tIns="45382" rIns="90763" bIns="45382" rtlCol="0" anchor="ctr"/>
          <a:lstStyle/>
          <a:p>
            <a:endParaRPr lang="en-GB"/>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0763" tIns="45382" rIns="90763" bIns="4538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371285"/>
            <a:ext cx="2918830" cy="493316"/>
          </a:xfrm>
          <a:prstGeom prst="rect">
            <a:avLst/>
          </a:prstGeom>
        </p:spPr>
        <p:txBody>
          <a:bodyPr vert="horz" lIns="90763" tIns="45382" rIns="90763" bIns="45382" rtlCol="0" anchor="b"/>
          <a:lstStyle>
            <a:lvl1pPr algn="l">
              <a:defRPr sz="1200"/>
            </a:lvl1pPr>
          </a:lstStyle>
          <a:p>
            <a:endParaRPr lang="en-GB"/>
          </a:p>
        </p:txBody>
      </p:sp>
      <p:sp>
        <p:nvSpPr>
          <p:cNvPr id="7" name="Slide Number Placeholder 6"/>
          <p:cNvSpPr>
            <a:spLocks noGrp="1"/>
          </p:cNvSpPr>
          <p:nvPr>
            <p:ph type="sldNum" sz="quarter" idx="5"/>
          </p:nvPr>
        </p:nvSpPr>
        <p:spPr>
          <a:xfrm>
            <a:off x="3815375" y="9371285"/>
            <a:ext cx="2918830" cy="493316"/>
          </a:xfrm>
          <a:prstGeom prst="rect">
            <a:avLst/>
          </a:prstGeom>
        </p:spPr>
        <p:txBody>
          <a:bodyPr vert="horz" lIns="90763" tIns="45382" rIns="90763" bIns="45382" rtlCol="0" anchor="b"/>
          <a:lstStyle>
            <a:lvl1pPr algn="r">
              <a:defRPr sz="1200"/>
            </a:lvl1pPr>
          </a:lstStyle>
          <a:p>
            <a:fld id="{A19044E8-AB86-44E0-9FB7-844FE0F4A2D0}" type="slidenum">
              <a:rPr lang="en-GB" smtClean="0"/>
              <a:pPr/>
              <a:t>‹#›</a:t>
            </a:fld>
            <a:endParaRPr lang="en-GB"/>
          </a:p>
        </p:txBody>
      </p:sp>
    </p:spTree>
    <p:extLst>
      <p:ext uri="{BB962C8B-B14F-4D97-AF65-F5344CB8AC3E}">
        <p14:creationId xmlns:p14="http://schemas.microsoft.com/office/powerpoint/2010/main" val="2915346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19044E8-AB86-44E0-9FB7-844FE0F4A2D0}" type="slidenum">
              <a:rPr lang="en-GB" smtClean="0"/>
              <a:pPr/>
              <a:t>2</a:t>
            </a:fld>
            <a:endParaRPr lang="en-GB"/>
          </a:p>
        </p:txBody>
      </p:sp>
    </p:spTree>
    <p:extLst>
      <p:ext uri="{BB962C8B-B14F-4D97-AF65-F5344CB8AC3E}">
        <p14:creationId xmlns:p14="http://schemas.microsoft.com/office/powerpoint/2010/main" val="1497277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89CE4179-72AF-48F6-AA48-BB435C51ECDF}" type="datetime1">
              <a:rPr lang="en-GB" smtClean="0"/>
              <a:t>18/10/2016</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6" name="Slide Number Placeholder 5"/>
          <p:cNvSpPr>
            <a:spLocks noGrp="1"/>
          </p:cNvSpPr>
          <p:nvPr>
            <p:ph type="sldNum" sz="quarter" idx="12"/>
          </p:nvPr>
        </p:nvSpPr>
        <p:spPr/>
        <p:txBody>
          <a:bodyPr/>
          <a:lstStyle>
            <a:lvl1pPr>
              <a:defRPr/>
            </a:lvl1pPr>
          </a:lstStyle>
          <a:p>
            <a:pPr>
              <a:defRPr/>
            </a:pPr>
            <a:fld id="{DD34163F-D2D0-42AA-BB12-DB93875F223E}"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3FDC8DB-EC8D-4001-92F1-9439B49ACEFC}" type="datetime1">
              <a:rPr lang="en-GB" smtClean="0"/>
              <a:t>18/10/2016</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6" name="Slide Number Placeholder 5"/>
          <p:cNvSpPr>
            <a:spLocks noGrp="1"/>
          </p:cNvSpPr>
          <p:nvPr>
            <p:ph type="sldNum" sz="quarter" idx="12"/>
          </p:nvPr>
        </p:nvSpPr>
        <p:spPr/>
        <p:txBody>
          <a:bodyPr/>
          <a:lstStyle>
            <a:lvl1pPr>
              <a:defRPr/>
            </a:lvl1pPr>
          </a:lstStyle>
          <a:p>
            <a:pPr>
              <a:defRPr/>
            </a:pPr>
            <a:fld id="{9A8C8FCA-2429-4872-860C-31AD959C227C}"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52E3D62-57FF-4C74-8442-F7BE6926EF3A}" type="datetime1">
              <a:rPr lang="en-GB" smtClean="0"/>
              <a:t>18/10/2016</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6" name="Slide Number Placeholder 5"/>
          <p:cNvSpPr>
            <a:spLocks noGrp="1"/>
          </p:cNvSpPr>
          <p:nvPr>
            <p:ph type="sldNum" sz="quarter" idx="12"/>
          </p:nvPr>
        </p:nvSpPr>
        <p:spPr/>
        <p:txBody>
          <a:bodyPr/>
          <a:lstStyle>
            <a:lvl1pPr>
              <a:defRPr/>
            </a:lvl1pPr>
          </a:lstStyle>
          <a:p>
            <a:pPr>
              <a:defRPr/>
            </a:pPr>
            <a:fld id="{C7CE4B2E-307E-4AAE-AC35-2D08A6EB158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4E566A9-371B-4FDC-94E0-035AB738AA37}" type="datetime1">
              <a:rPr lang="en-GB" smtClean="0"/>
              <a:t>18/10/2016</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6" name="Slide Number Placeholder 5"/>
          <p:cNvSpPr>
            <a:spLocks noGrp="1"/>
          </p:cNvSpPr>
          <p:nvPr>
            <p:ph type="sldNum" sz="quarter" idx="12"/>
          </p:nvPr>
        </p:nvSpPr>
        <p:spPr/>
        <p:txBody>
          <a:bodyPr/>
          <a:lstStyle>
            <a:lvl1pPr>
              <a:defRPr/>
            </a:lvl1pPr>
          </a:lstStyle>
          <a:p>
            <a:pPr>
              <a:defRPr/>
            </a:pPr>
            <a:fld id="{77234835-A8AF-4083-8CE6-43E34D72A9C1}"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65DBA3E-B474-4358-A49F-B40686B381D7}" type="datetime1">
              <a:rPr lang="en-GB" smtClean="0"/>
              <a:t>18/10/2016</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6" name="Slide Number Placeholder 5"/>
          <p:cNvSpPr>
            <a:spLocks noGrp="1"/>
          </p:cNvSpPr>
          <p:nvPr>
            <p:ph type="sldNum" sz="quarter" idx="12"/>
          </p:nvPr>
        </p:nvSpPr>
        <p:spPr/>
        <p:txBody>
          <a:bodyPr/>
          <a:lstStyle>
            <a:lvl1pPr>
              <a:defRPr/>
            </a:lvl1pPr>
          </a:lstStyle>
          <a:p>
            <a:pPr>
              <a:defRPr/>
            </a:pPr>
            <a:fld id="{BB33026B-82AD-4516-95F3-7A73CD0EAC81}"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CCD0C659-0326-4855-AE07-DBC36C8D175A}" type="datetime1">
              <a:rPr lang="en-GB" smtClean="0"/>
              <a:t>18/10/2016</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7" name="Slide Number Placeholder 5"/>
          <p:cNvSpPr>
            <a:spLocks noGrp="1"/>
          </p:cNvSpPr>
          <p:nvPr>
            <p:ph type="sldNum" sz="quarter" idx="12"/>
          </p:nvPr>
        </p:nvSpPr>
        <p:spPr/>
        <p:txBody>
          <a:bodyPr/>
          <a:lstStyle>
            <a:lvl1pPr>
              <a:defRPr/>
            </a:lvl1pPr>
          </a:lstStyle>
          <a:p>
            <a:pPr>
              <a:defRPr/>
            </a:pPr>
            <a:fld id="{B6C7D185-723F-4C47-ABE9-E57A3BABE65A}"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D0498699-1FD9-42DE-953B-C8D53E8E7041}" type="datetime1">
              <a:rPr lang="en-GB" smtClean="0"/>
              <a:t>18/10/2016</a:t>
            </a:fld>
            <a:endParaRPr lang="en-GB"/>
          </a:p>
        </p:txBody>
      </p:sp>
      <p:sp>
        <p:nvSpPr>
          <p:cNvPr id="8"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9" name="Slide Number Placeholder 5"/>
          <p:cNvSpPr>
            <a:spLocks noGrp="1"/>
          </p:cNvSpPr>
          <p:nvPr>
            <p:ph type="sldNum" sz="quarter" idx="12"/>
          </p:nvPr>
        </p:nvSpPr>
        <p:spPr/>
        <p:txBody>
          <a:bodyPr/>
          <a:lstStyle>
            <a:lvl1pPr>
              <a:defRPr/>
            </a:lvl1pPr>
          </a:lstStyle>
          <a:p>
            <a:pPr>
              <a:defRPr/>
            </a:pPr>
            <a:fld id="{31B54722-6341-4E17-8456-15532A5EDD56}"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7BE840D0-A7B0-4858-A1A7-5D4F835D499F}" type="datetime1">
              <a:rPr lang="en-GB" smtClean="0"/>
              <a:t>18/10/2016</a:t>
            </a:fld>
            <a:endParaRPr lang="en-GB"/>
          </a:p>
        </p:txBody>
      </p:sp>
      <p:sp>
        <p:nvSpPr>
          <p:cNvPr id="4"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5" name="Slide Number Placeholder 5"/>
          <p:cNvSpPr>
            <a:spLocks noGrp="1"/>
          </p:cNvSpPr>
          <p:nvPr>
            <p:ph type="sldNum" sz="quarter" idx="12"/>
          </p:nvPr>
        </p:nvSpPr>
        <p:spPr/>
        <p:txBody>
          <a:bodyPr/>
          <a:lstStyle>
            <a:lvl1pPr>
              <a:defRPr/>
            </a:lvl1pPr>
          </a:lstStyle>
          <a:p>
            <a:pPr>
              <a:defRPr/>
            </a:pPr>
            <a:fld id="{2C264371-6C62-462C-B7B6-718BC572C59E}"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4B215EB-4403-4BDB-86C2-34FE21323971}" type="datetime1">
              <a:rPr lang="en-GB" smtClean="0"/>
              <a:t>18/10/2016</a:t>
            </a:fld>
            <a:endParaRPr lang="en-GB"/>
          </a:p>
        </p:txBody>
      </p:sp>
      <p:sp>
        <p:nvSpPr>
          <p:cNvPr id="3"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4" name="Slide Number Placeholder 5"/>
          <p:cNvSpPr>
            <a:spLocks noGrp="1"/>
          </p:cNvSpPr>
          <p:nvPr>
            <p:ph type="sldNum" sz="quarter" idx="12"/>
          </p:nvPr>
        </p:nvSpPr>
        <p:spPr/>
        <p:txBody>
          <a:bodyPr/>
          <a:lstStyle>
            <a:lvl1pPr>
              <a:defRPr/>
            </a:lvl1pPr>
          </a:lstStyle>
          <a:p>
            <a:pPr>
              <a:defRPr/>
            </a:pPr>
            <a:fld id="{018F205B-F4E7-4FDF-8CDB-704CF659F605}"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F988C4D-69AC-4BA0-8326-BE550CB53BD9}" type="datetime1">
              <a:rPr lang="en-GB" smtClean="0"/>
              <a:t>18/10/2016</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7" name="Slide Number Placeholder 5"/>
          <p:cNvSpPr>
            <a:spLocks noGrp="1"/>
          </p:cNvSpPr>
          <p:nvPr>
            <p:ph type="sldNum" sz="quarter" idx="12"/>
          </p:nvPr>
        </p:nvSpPr>
        <p:spPr/>
        <p:txBody>
          <a:bodyPr/>
          <a:lstStyle>
            <a:lvl1pPr>
              <a:defRPr/>
            </a:lvl1pPr>
          </a:lstStyle>
          <a:p>
            <a:pPr>
              <a:defRPr/>
            </a:pPr>
            <a:fld id="{276C6B35-7FB0-48C5-B27F-5909C508EA9E}"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02DE937-4704-46A5-B8AD-3D6CAD42D9C1}" type="datetime1">
              <a:rPr lang="en-GB" smtClean="0"/>
              <a:t>18/10/2016</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smtClean="0"/>
              <a:t>Review 2016</a:t>
            </a:r>
            <a:endParaRPr lang="en-GB"/>
          </a:p>
        </p:txBody>
      </p:sp>
      <p:sp>
        <p:nvSpPr>
          <p:cNvPr id="7" name="Slide Number Placeholder 5"/>
          <p:cNvSpPr>
            <a:spLocks noGrp="1"/>
          </p:cNvSpPr>
          <p:nvPr>
            <p:ph type="sldNum" sz="quarter" idx="12"/>
          </p:nvPr>
        </p:nvSpPr>
        <p:spPr/>
        <p:txBody>
          <a:bodyPr/>
          <a:lstStyle>
            <a:lvl1pPr>
              <a:defRPr/>
            </a:lvl1pPr>
          </a:lstStyle>
          <a:p>
            <a:pPr>
              <a:defRPr/>
            </a:pPr>
            <a:fld id="{EEA591D9-E28E-46E4-8AFA-3DD0F3AE28AF}"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5E75B107-88D4-41D4-B985-2787A0290D1A}" type="datetime1">
              <a:rPr lang="en-GB" smtClean="0"/>
              <a:t>18/10/2016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GB" smtClean="0"/>
              <a:t>Review 2016</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08A5227-6C6C-45D8-BBE0-92203D0AE99A}"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nationalgallery.org.uk/artists/edouard-vuillard" TargetMode="Externa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docid=wUipKpTuIercZM&amp;tbnid=p4SQPv8_gExJyM:&amp;ved=0CAUQjRw&amp;url=http://www.verbekefrench.com/2013/03/french-vocabulary-8-count-french-numbers-2-2/&amp;ei=PxvZU_mjEsLVOaG-gLAF&amp;bvm=bv.71778758,d.ZGU&amp;psig=AFQjCNGvN_jwDTa0p-80tBaNMkxfwPxf0A&amp;ust=1406823570262861"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nip Diagonal Corner Rectangle 34"/>
          <p:cNvSpPr>
            <a:spLocks noChangeArrowheads="1"/>
          </p:cNvSpPr>
          <p:nvPr/>
        </p:nvSpPr>
        <p:spPr bwMode="auto">
          <a:xfrm>
            <a:off x="4150714" y="214290"/>
            <a:ext cx="4779004" cy="355598"/>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chemeClr val="accent4">
              <a:lumMod val="60000"/>
              <a:lumOff val="40000"/>
            </a:schemeClr>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100" dirty="0" smtClean="0">
                <a:solidFill>
                  <a:schemeClr val="lt1"/>
                </a:solidFill>
                <a:latin typeface="Trebuchet MS" pitchFamily="34" charset="0"/>
              </a:rPr>
              <a:t>Year Two Spring Term Two Overview</a:t>
            </a:r>
            <a:endParaRPr lang="en-GB" sz="1100" dirty="0">
              <a:solidFill>
                <a:schemeClr val="lt1"/>
              </a:solidFill>
              <a:latin typeface="Trebuchet MS" pitchFamily="34" charset="0"/>
            </a:endParaRPr>
          </a:p>
        </p:txBody>
      </p:sp>
      <p:sp>
        <p:nvSpPr>
          <p:cNvPr id="40" name="Round Single Corner Rectangle 39"/>
          <p:cNvSpPr>
            <a:spLocks noChangeArrowheads="1"/>
          </p:cNvSpPr>
          <p:nvPr/>
        </p:nvSpPr>
        <p:spPr bwMode="auto">
          <a:xfrm>
            <a:off x="285720" y="214290"/>
            <a:ext cx="3638208" cy="355598"/>
          </a:xfrm>
          <a:custGeom>
            <a:avLst/>
            <a:gdLst>
              <a:gd name="T0" fmla="*/ 1142206 w 2284412"/>
              <a:gd name="T1" fmla="*/ 0 h 355600"/>
              <a:gd name="T2" fmla="*/ 0 w 2284412"/>
              <a:gd name="T3" fmla="*/ 177800 h 355600"/>
              <a:gd name="T4" fmla="*/ 1142206 w 2284412"/>
              <a:gd name="T5" fmla="*/ 355600 h 355600"/>
              <a:gd name="T6" fmla="*/ 2284412 w 2284412"/>
              <a:gd name="T7" fmla="*/ 177800 h 355600"/>
              <a:gd name="T8" fmla="*/ 17694720 60000 65536"/>
              <a:gd name="T9" fmla="*/ 11796480 60000 65536"/>
              <a:gd name="T10" fmla="*/ 5898240 60000 65536"/>
              <a:gd name="T11" fmla="*/ 0 60000 65536"/>
              <a:gd name="T12" fmla="*/ 0 w 2284412"/>
              <a:gd name="T13" fmla="*/ 0 h 355600"/>
              <a:gd name="T14" fmla="*/ 2267053 w 2284412"/>
              <a:gd name="T15" fmla="*/ 355600 h 355600"/>
            </a:gdLst>
            <a:ahLst/>
            <a:cxnLst>
              <a:cxn ang="T8">
                <a:pos x="T0" y="T1"/>
              </a:cxn>
              <a:cxn ang="T9">
                <a:pos x="T2" y="T3"/>
              </a:cxn>
              <a:cxn ang="T10">
                <a:pos x="T4" y="T5"/>
              </a:cxn>
              <a:cxn ang="T11">
                <a:pos x="T6" y="T7"/>
              </a:cxn>
            </a:cxnLst>
            <a:rect l="T12" t="T13" r="T14" b="T15"/>
            <a:pathLst>
              <a:path w="2284412" h="355600">
                <a:moveTo>
                  <a:pt x="0" y="0"/>
                </a:moveTo>
                <a:lnTo>
                  <a:pt x="2225144" y="0"/>
                </a:lnTo>
                <a:lnTo>
                  <a:pt x="2225144" y="-1"/>
                </a:lnTo>
                <a:cubicBezTo>
                  <a:pt x="2257876" y="-1"/>
                  <a:pt x="2284412" y="26535"/>
                  <a:pt x="2284412" y="59268"/>
                </a:cubicBezTo>
                <a:lnTo>
                  <a:pt x="2284412" y="355600"/>
                </a:lnTo>
                <a:lnTo>
                  <a:pt x="0" y="355600"/>
                </a:lnTo>
                <a:close/>
              </a:path>
            </a:pathLst>
          </a:custGeom>
          <a:solidFill>
            <a:schemeClr val="accent4">
              <a:lumMod val="60000"/>
              <a:lumOff val="40000"/>
            </a:schemeClr>
          </a:solidFill>
          <a:ln w="9525">
            <a:no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GB" sz="1100" dirty="0" smtClean="0">
                <a:solidFill>
                  <a:schemeClr val="lt1"/>
                </a:solidFill>
                <a:latin typeface="Trebuchet MS" pitchFamily="34" charset="0"/>
              </a:rPr>
              <a:t>Spring Two: Take One Picture</a:t>
            </a:r>
            <a:endParaRPr lang="en-GB" sz="1100" dirty="0">
              <a:solidFill>
                <a:schemeClr val="lt1"/>
              </a:solidFill>
              <a:latin typeface="Trebuchet MS" pitchFamily="34" charset="0"/>
            </a:endParaRPr>
          </a:p>
        </p:txBody>
      </p:sp>
      <p:sp>
        <p:nvSpPr>
          <p:cNvPr id="10" name="TextBox 9"/>
          <p:cNvSpPr txBox="1"/>
          <p:nvPr/>
        </p:nvSpPr>
        <p:spPr>
          <a:xfrm>
            <a:off x="311751" y="2769167"/>
            <a:ext cx="3648501" cy="3816429"/>
          </a:xfrm>
          <a:prstGeom prst="rect">
            <a:avLst/>
          </a:prstGeom>
          <a:noFill/>
        </p:spPr>
        <p:txBody>
          <a:bodyPr wrap="square" rtlCol="0">
            <a:spAutoFit/>
          </a:bodyPr>
          <a:lstStyle/>
          <a:p>
            <a:r>
              <a:rPr lang="en-GB" sz="1100" b="1" u="sng" dirty="0" smtClean="0">
                <a:solidFill>
                  <a:srgbClr val="000000"/>
                </a:solidFill>
                <a:latin typeface="Trebuchet MS" pitchFamily="34" charset="0"/>
                <a:cs typeface="Times New Roman" pitchFamily="18" charset="0"/>
              </a:rPr>
              <a:t>Inspiration: </a:t>
            </a:r>
            <a:r>
              <a:rPr lang="en-GB" sz="1100" b="1" u="sng" dirty="0">
                <a:solidFill>
                  <a:srgbClr val="000000"/>
                </a:solidFill>
                <a:latin typeface="Trebuchet MS" panose="020B0603020202020204" pitchFamily="34" charset="0"/>
                <a:cs typeface="Times New Roman" pitchFamily="18" charset="0"/>
              </a:rPr>
              <a:t>Inspiration</a:t>
            </a:r>
            <a:r>
              <a:rPr lang="en-GB" sz="1100" b="1" dirty="0">
                <a:solidFill>
                  <a:srgbClr val="000000"/>
                </a:solidFill>
                <a:latin typeface="Trebuchet MS" panose="020B0603020202020204" pitchFamily="34" charset="0"/>
                <a:cs typeface="Times New Roman" pitchFamily="18" charset="0"/>
              </a:rPr>
              <a:t>: </a:t>
            </a:r>
            <a:r>
              <a:rPr lang="en-GB" sz="1100" b="1" dirty="0">
                <a:latin typeface="Trebuchet MS" panose="020B0603020202020204" pitchFamily="34" charset="0"/>
              </a:rPr>
              <a:t>Madame André </a:t>
            </a:r>
            <a:r>
              <a:rPr lang="en-GB" sz="1100" b="1" dirty="0" err="1">
                <a:latin typeface="Trebuchet MS" panose="020B0603020202020204" pitchFamily="34" charset="0"/>
              </a:rPr>
              <a:t>Wormser</a:t>
            </a:r>
            <a:r>
              <a:rPr lang="en-GB" sz="1100" b="1" dirty="0">
                <a:latin typeface="Trebuchet MS" panose="020B0603020202020204" pitchFamily="34" charset="0"/>
              </a:rPr>
              <a:t> and her Children  </a:t>
            </a:r>
            <a:r>
              <a:rPr lang="en-GB" sz="1100" dirty="0">
                <a:latin typeface="Trebuchet MS" panose="020B0603020202020204" pitchFamily="34" charset="0"/>
              </a:rPr>
              <a:t>1926/7 by </a:t>
            </a:r>
            <a:r>
              <a:rPr lang="en-GB" sz="1100" dirty="0">
                <a:latin typeface="Trebuchet MS" panose="020B0603020202020204" pitchFamily="34" charset="0"/>
                <a:hlinkClick r:id="rId2"/>
              </a:rPr>
              <a:t>Edouard Vuillard</a:t>
            </a:r>
            <a:r>
              <a:rPr lang="en-GB" sz="1100" dirty="0">
                <a:latin typeface="Trebuchet MS" panose="020B0603020202020204" pitchFamily="34" charset="0"/>
              </a:rPr>
              <a:t> </a:t>
            </a:r>
          </a:p>
          <a:p>
            <a:r>
              <a:rPr lang="en-GB" sz="1100" b="1" u="sng" dirty="0" smtClean="0">
                <a:solidFill>
                  <a:srgbClr val="000000"/>
                </a:solidFill>
                <a:latin typeface="Trebuchet MS" pitchFamily="34" charset="0"/>
                <a:cs typeface="Times New Roman" pitchFamily="18" charset="0"/>
              </a:rPr>
              <a:t>Programme of study includes: </a:t>
            </a:r>
            <a:r>
              <a:rPr lang="en-GB" sz="1100" dirty="0" smtClean="0">
                <a:solidFill>
                  <a:srgbClr val="000000"/>
                </a:solidFill>
                <a:latin typeface="Trebuchet MS" pitchFamily="34" charset="0"/>
                <a:cs typeface="Times New Roman" pitchFamily="18" charset="0"/>
              </a:rPr>
              <a:t>word reading, comprehension, transcription, handwriting, composition and vocabulary, grammar and punctuation.</a:t>
            </a:r>
          </a:p>
          <a:p>
            <a:r>
              <a:rPr lang="en-GB" sz="1100" b="1" u="sng" dirty="0" smtClean="0">
                <a:solidFill>
                  <a:srgbClr val="000000"/>
                </a:solidFill>
                <a:latin typeface="Trebuchet MS" pitchFamily="34" charset="0"/>
                <a:cs typeface="Times New Roman" pitchFamily="18" charset="0"/>
              </a:rPr>
              <a:t>The process of writing includes</a:t>
            </a:r>
            <a:r>
              <a:rPr lang="en-GB" sz="1100" b="1" dirty="0" smtClean="0">
                <a:solidFill>
                  <a:srgbClr val="000000"/>
                </a:solidFill>
                <a:latin typeface="Trebuchet MS" pitchFamily="34" charset="0"/>
                <a:cs typeface="Times New Roman" pitchFamily="18" charset="0"/>
              </a:rPr>
              <a:t>: </a:t>
            </a:r>
            <a:r>
              <a:rPr lang="en-GB" sz="1100" dirty="0" smtClean="0">
                <a:latin typeface="Trebuchet MS" pitchFamily="34" charset="0"/>
              </a:rPr>
              <a:t>Introduce meaningful opportunity to write, Analysis of text - Read and study genre examples - Talk opportunities - Shared/modelled writing – Planning –Writing - Editing and improving – Publishing </a:t>
            </a:r>
          </a:p>
          <a:p>
            <a:r>
              <a:rPr lang="en-GB" sz="1100" b="1" u="sng" dirty="0" smtClean="0">
                <a:solidFill>
                  <a:srgbClr val="000000"/>
                </a:solidFill>
                <a:latin typeface="Trebuchet MS" pitchFamily="34" charset="0"/>
                <a:cs typeface="Times New Roman" pitchFamily="18" charset="0"/>
              </a:rPr>
              <a:t>Inspiration: </a:t>
            </a:r>
          </a:p>
          <a:p>
            <a:pPr marL="171450" indent="-171450">
              <a:buFont typeface="Arial" panose="020B0604020202020204" pitchFamily="34" charset="0"/>
              <a:buChar char="•"/>
            </a:pPr>
            <a:r>
              <a:rPr lang="en-GB" sz="1100" dirty="0" smtClean="0">
                <a:solidFill>
                  <a:srgbClr val="000000"/>
                </a:solidFill>
                <a:latin typeface="Trebuchet MS" pitchFamily="34" charset="0"/>
                <a:cs typeface="Times New Roman" pitchFamily="18" charset="0"/>
              </a:rPr>
              <a:t>The Bear and the Piano by David Litchfield</a:t>
            </a:r>
          </a:p>
          <a:p>
            <a:pPr marL="171450" indent="-171450">
              <a:buFont typeface="Arial" panose="020B0604020202020204" pitchFamily="34" charset="0"/>
              <a:buChar char="•"/>
            </a:pPr>
            <a:r>
              <a:rPr lang="en-GB" sz="1100" dirty="0">
                <a:latin typeface="Trebuchet MS" pitchFamily="34" charset="0"/>
              </a:rPr>
              <a:t>Jack and the Beanstalk, </a:t>
            </a:r>
            <a:r>
              <a:rPr lang="en-GB" sz="1100" i="1" dirty="0">
                <a:latin typeface="Trebuchet MS" pitchFamily="34" charset="0"/>
              </a:rPr>
              <a:t>See The Bumper Book of Story Telling, p.40</a:t>
            </a:r>
            <a:endParaRPr lang="en-GB" sz="1100" dirty="0">
              <a:latin typeface="Trebuchet MS" pitchFamily="34" charset="0"/>
            </a:endParaRPr>
          </a:p>
          <a:p>
            <a:pPr marL="171450" indent="-171450">
              <a:buFont typeface="Arial" panose="020B0604020202020204" pitchFamily="34" charset="0"/>
              <a:buChar char="•"/>
            </a:pPr>
            <a:r>
              <a:rPr lang="en-GB" sz="1100" dirty="0">
                <a:latin typeface="Trebuchet MS" pitchFamily="34" charset="0"/>
              </a:rPr>
              <a:t>Jack and the Beanstalk </a:t>
            </a:r>
            <a:r>
              <a:rPr lang="en-GB" sz="1100" i="1" dirty="0">
                <a:latin typeface="Trebuchet MS" pitchFamily="34" charset="0"/>
              </a:rPr>
              <a:t>by Roald Dahl, Revolting Rhymes</a:t>
            </a:r>
            <a:endParaRPr lang="en-GB" sz="1100" dirty="0">
              <a:latin typeface="Trebuchet MS" pitchFamily="34" charset="0"/>
            </a:endParaRPr>
          </a:p>
          <a:p>
            <a:pPr marL="171450" indent="-171450">
              <a:buFont typeface="Arial" panose="020B0604020202020204" pitchFamily="34" charset="0"/>
              <a:buChar char="•"/>
            </a:pPr>
            <a:r>
              <a:rPr lang="en-GB" sz="1100" dirty="0">
                <a:latin typeface="Trebuchet MS" pitchFamily="34" charset="0"/>
              </a:rPr>
              <a:t>Jack and the Beanstalk, </a:t>
            </a:r>
            <a:r>
              <a:rPr lang="en-GB" sz="1100" i="1" dirty="0">
                <a:latin typeface="Trebuchet MS" pitchFamily="34" charset="0"/>
              </a:rPr>
              <a:t>BFI short </a:t>
            </a:r>
            <a:r>
              <a:rPr lang="en-GB" sz="1100" i="1">
                <a:latin typeface="Trebuchet MS" pitchFamily="34" charset="0"/>
              </a:rPr>
              <a:t>animation</a:t>
            </a:r>
            <a:r>
              <a:rPr lang="en-GB" sz="1100">
                <a:latin typeface="Trebuchet MS" pitchFamily="34" charset="0"/>
              </a:rPr>
              <a:t> </a:t>
            </a:r>
            <a:endParaRPr lang="en-GB" sz="1100" smtClean="0">
              <a:latin typeface="Trebuchet MS" pitchFamily="34" charset="0"/>
            </a:endParaRPr>
          </a:p>
          <a:p>
            <a:endParaRPr lang="en-GB" sz="1100" smtClean="0">
              <a:latin typeface="Trebuchet MS" pitchFamily="34" charset="0"/>
            </a:endParaRPr>
          </a:p>
          <a:p>
            <a:r>
              <a:rPr lang="en-GB" sz="1100" dirty="0" smtClean="0">
                <a:solidFill>
                  <a:srgbClr val="000000"/>
                </a:solidFill>
                <a:latin typeface="Trebuchet MS" pitchFamily="34" charset="0"/>
                <a:cs typeface="Times New Roman" pitchFamily="18" charset="0"/>
              </a:rPr>
              <a:t>During Guided Reading children will explore a variety of books which will inspire discussion and debate. </a:t>
            </a:r>
          </a:p>
          <a:p>
            <a:pPr fontAlgn="auto">
              <a:spcBef>
                <a:spcPts val="0"/>
              </a:spcBef>
              <a:spcAft>
                <a:spcPts val="0"/>
              </a:spcAft>
              <a:defRPr/>
            </a:pPr>
            <a:r>
              <a:rPr lang="en-GB" sz="1100" b="1" dirty="0" smtClean="0">
                <a:solidFill>
                  <a:srgbClr val="000000"/>
                </a:solidFill>
                <a:latin typeface="Trebuchet MS" pitchFamily="34" charset="0"/>
                <a:cs typeface="Times New Roman" pitchFamily="18" charset="0"/>
              </a:rPr>
              <a:t>Class Reading Book: Mr. Big by Ed Vere</a:t>
            </a:r>
            <a:endParaRPr lang="en-GB" sz="1100" dirty="0" smtClean="0">
              <a:solidFill>
                <a:srgbClr val="000000"/>
              </a:solidFill>
              <a:latin typeface="Trebuchet MS" pitchFamily="34" charset="0"/>
              <a:cs typeface="Times New Roman" pitchFamily="18" charset="0"/>
            </a:endParaRPr>
          </a:p>
        </p:txBody>
      </p:sp>
      <p:sp>
        <p:nvSpPr>
          <p:cNvPr id="11" name="Snip Diagonal Corner Rectangle 7"/>
          <p:cNvSpPr>
            <a:spLocks noChangeArrowheads="1"/>
          </p:cNvSpPr>
          <p:nvPr/>
        </p:nvSpPr>
        <p:spPr bwMode="auto">
          <a:xfrm>
            <a:off x="245930" y="2312492"/>
            <a:ext cx="3677998" cy="402128"/>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FFFF66"/>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100" dirty="0" smtClean="0">
                <a:solidFill>
                  <a:srgbClr val="002060"/>
                </a:solidFill>
                <a:latin typeface="Trebuchet MS" pitchFamily="34" charset="0"/>
              </a:rPr>
              <a:t>English</a:t>
            </a:r>
            <a:endParaRPr lang="en-GB" sz="1100" dirty="0">
              <a:solidFill>
                <a:srgbClr val="002060"/>
              </a:solidFill>
              <a:latin typeface="Trebuchet MS" pitchFamily="34" charset="0"/>
            </a:endParaRPr>
          </a:p>
        </p:txBody>
      </p:sp>
      <p:sp>
        <p:nvSpPr>
          <p:cNvPr id="5" name="AutoShape 2" descr="data:image/jpeg;base64,/9j/4AAQSkZJRgABAQAAAQABAAD/2wCEAAkGBhQSERUUExQWFBQWGBoXGBgYGBQVGhccFxQXGBgaHBcXHCYeFxwjHBgWHy8gIycpLCwsFx8xNTAqNSYrLCkBCQoKDgwOGg8PGiwkHyQqLCwsLCwpLCwpLCwsKSwsLCwsLCwsKSwsLCwsLCwsKSwpKSksLykpKSwsLCwsLCksLP/AABEIANAA0AMBIgACEQEDEQH/xAAcAAABBQEBAQAAAAAAAAAAAAAGAgMEBQcBAAj/xABCEAACAQIEBAMFBQUGBQUAAAABAhEAAwQSITEFBkFRE2FxIoGRobEHMkLB0RQjUmLwM4KSouHxFyRDcrIVJVOTwv/EABkBAAIDAQAAAAAAAAAAAAAAAAECAAMEBf/EAC4RAAICAgIBAQYFBQEAAAAAAAABAhEDIQQxEkETIjJRYXEUgbHB0SMzQpGhBf/aAAwDAQACEQMRAD8AysGK4zTSJnaug9KUc7FJZqXFeAqEOCuivE0lWqEPFRXitdpU1A2NivEVyus2lQliYrhpJaklqJLFmk5qsuA8FOJdhmCW7a57jkTA9O5g0X8MyKMtm2qLsGYAu3nNVTyKJbixyyOkAMgb6etLia1XG4JlUHMpnuAaEuJcCW4rNbAW6gLFV+66jcgd6rx8iMy3LxZ41YKla4RSm20pBrSZLOFK9kpa1wGiSziCusda4TXBQAKrxWuzSSaIThWlk6UjNNeFAA8ortcFcNAsY7npstrSc1cmiI2KFJmvFop3AWVe4A5IQ7kb7UOgDPiUnPRLixYVclu0hOgzES3rm3+dKw/Di6ZwiKh/ExCAgdRPTzpPaasZxS7YL5q4xopxHLthss4lVY6ArYbL72z/AE+FDeNwjWna28SOoMg6SCD1FNGal0JaGC1crxFcpyBTwAf8pdje5dRfciyPmxoz4I9lbZOVbmUSxzANExmAPShbhPDh+xpdRSAXy3G6FpYAa+QoxxXA81lSSSCV+9pmyjT1yqWg6wCa52aUbp/M63HhJK18kSsRjrLFUt2w+YEmTlAHvofYIt9HtsCM3tKNYmRoeoq94hYtolq4t5DlkjLKskbkEaiPOoHMnDFTwzIJzLGWBoWB0jvVEJJa+ZqknK92kZliAA7gbBmA9MxA+VMkVaczYXwsS67HQsOxO4/OfOq2dK60XaTODKPi2vkeFJyzUq1hgQJbfpH50+2BQAlTmHlM/DpUtEUWysIrguRT160RuIqMaIBWea4xmvA0lRUIP2l0mu5KWywAK4KBYj1TeEcJOIuBc2QdWifgOpqDUvh+KKGQetCV1oMa8ve6DD/hnaYlVxLhx3RWHyIqt4h9mGJt623t3R5EofgZ+tX/AAvjea6D8elS7/NC/hUwKwPJmUqWzpfhsDjZlmOwFyy2W6jW2OwYET6HZvdT/CkLMVClmMQACSfcK0duOo4Kuqsp3VgCDUGzysmZrmCfIxUg2mJysd9H3X0Mj0q5cjVTVfoZMnEa3jd/qU/DldGOVR4gGk6ZIIGn83f0og4Jw84tzdvGSWmT7RHkoOigVF5ZwzLeK3VIbLDh/ZIEy36g/rUbC8bawzC0FuqrEB4eGUGA2mhnTSkyqUlUSvhvH7SXtPQNOL8Nt+FlGsCACqxHwrIOYcKbd2CddvcNo8oNaPzBzXea0hS0BnkE/hELOhgdutAHM9xnZLjiC6sNo+6RtrrvvS8RST2beaoOOltfuUQroWuilV0TkhJwDiYZLeGKHMXYq+YwBDP9yN50nzrR2xHheFZJQ3NC1xyzi1MFQiAHOfPpWScExItYmzcb7qXFn0Jgn3AzX0LxXlCzjFS7bYbDbqIEGR8ayZcdu0bMWZpUyqxoVbJYXy539qzdAaOh1I+VB3Hb6XsKL9tQjWW/eWwxysN1I00kiNNqOcfy7ca14ctkBjRnOnTc60Hc0JbwmDuKSGuMBbABGx6/n7qyYlFyo15ZtQtft+yRm3F+Im/dLkRIAiSx07sdzTVkVHmlrcIHnXVSpUjkt27YU8rcNF65lKFz2iY9w3NaFi+U7dhNSqEj7qrmM+cGB0oZ5QvKpC2pWVAdvxXCROn8KjUR1oqtY62UYFXjYZU00n8Rgb1ys85Sn4pHc4kYwgpN/wAmf8ycLVdYfXqCunuj86DoiR2rTeY48IAAF2MLO3mdOg1rOuK2gr+y2cfxDY+nlWrjTco7MnPxxjO4kU0uyksBTdSMOPbX1rUznrsdxA1psU5dGtIFQf1OUq0a5FcWoBhJw67EGdaTxDEMjF02P3lO3qKicPuaVZPh8491Z2kpbNyblj90hW+Pj8dv/CZ+RirHDY/KwKNqIJXY/CqLB4NvEWAWhhMawAdSY6U/dKFyAwJB2BBj9KMoR6K8eedbDe7iVxXg3IMo/hvPXOpYe6Uj301y7ibBs2/EtB7keypnfc+4UPcTx3/Li3ZViARcvMoYhFUHLmKj2QTOpj7ppfDMSGQFSQNpUiQPKss4e78jZgr20n22kGS8zoE8IWy5JBHsxBO+h0O9B/2hcRW94SqgVkZgQOkADaNNasUxRFqMocT/AGhuG3kB/lA1PWo2A4aXzXVGYADTUtAnXzO5o4MS8/JehOZlrG4v1AFtDUnAcPe84S0jXHOmVRJ17xt761jhvD8K/wB8C4pExIB17Vbi9bwIUWxNmdHUAQT0eNj59a3tnGSAnAckvhLGJuX0VrnhwvXw+pMn8W3wqZwPimJsW5sXSg6jdf8ADWgtft4u0RMhwVPWAaC7WAfBOyXRKkHIw2cfkR1FZcrdWbeMouXix/E81cQZTmdAD1VIPuM0D8w4ZyuZyztMkneNflWhXrtk2rcQS+sbkZR7WnrAofxihWkqSD3G9Z8WSpdG3Jx4uGmZwy0q02VgwAOUggHYwZg+VGeM5dsXJyK4bf2RHx6VU4rlB1E5wPJtJ9D1res0X3o50+Lkj1v7BLhbtsNbu2lCLcAJUAgA9fL4edEd7hV69926VtSDkAEtHn2rNcD4yC2pByWy5mdIcLpH8pUkH+Y1ofAuIZkBBnSPTvXPzxcGpLZ1ONL2sXCqIHHsBKCHA8E+yT1MyQo3I/WgzmhBkQyJmIEQPMeRrQeKuG1C+GNs/Ux1gCR8azXmIwwUg6EkdNPTpT8W20JzV4wbrspWp22Yg0lkrqGukcUmX/rTNOq0r6U1QLBSikAU4teZagGPYTE5avcBi/pQ0o1ipS3mtmCNulJKNluLN4dkrH3Ct3MpI2MjuKOuFcxLibSW8YqsrAZb7KGa02oBbSWQx3kRWdXsTIPpR1wjBCfCjUWCT6oyk/U08I32U5JbtBbwvhAwrhCrYeYIuWHzLc29vKwOYbaA9dqa5n5BtX4uAxcb/r4dQC2n/Vs7P6qQatuTMQMv7HiBmTe0T065Z+lWeNwLYYxJNtvut59A3n50rtPYF9DJ8Tywtu3cGIvPccL+7yL4S7H7/iCSZA2PU1XcJ4i1vK6n2TuR07g1rl982UMMwJ+PqOtAXPYt2cai20Am2RdECGYkFAY0zBQx9/lQVJ0gylKW2whVbd1BdS2jCZZYGk7kERANP8PwNoyVBEiCCSVboQwOo91VHArTW0F6yZt7Op3T1HUUR28IHl7YgkSUmQR3U9fSrH0VorsJwpbN42yDlIzIQSCyzMabkCfWru5Yt3lyMSVYbGND0g96qePFlt27i/eRh3G5Gnyj31bq6XbYuLoGHwOxU/SqHGy1SoAltLYvOjXERkMBjuRGh12/WrC5wpri5jcZxvoZHy2pjm0NbupcyytwFTPdToPeKp0ctc/dfuXYEkkhFCiMxY7ZR6Gs8uPe0zoQ5tKpRsk/+m3Xbw7GdmALEK0QO51AG8VK/wCHmLIVgEJbvcGYeum3oavOW8QuHsuLLi7cZg1+66OsCPZKoATkGu/U1YYHh3jIWt+Dd7tZZlYe6asjCuyjJnbelQJ4r7Oscw0FuNifEn4QPnXMNyZirY+4dPxWyGB9RvPuo6wuGJbKl5rTjXLdXNPowImrSxgcWp9prF7/AB22I/7taZ401Vix5ElLyMg4hx69YByw2mxBBJoE4m112N24IzGB206VuHOPLwJzPabwjBB0IRtjMbA6ULrwK1evLaKzaVdthJ3292tNhwqHQORyZZe/9GWKaVFTuYuFjDYi6iktaVyqse8AlSe4291V2arzMSLZiuzTaGlioOhxK6Xri0h6UjLflDh3j42wm4zZ29E9r6xVtzzhlF2V6aE9zNN/Zs8YtzMHwmg9pI+Fe40rTdV/vAn9QfhR9BCjwmGm7bHdh8K0DgV4DiFtZ++rWyfNxp8SAKCuBqTetxqdY9Y0ow5mw5w74Uro6pnnY5hcBn4xUT0SXYSZSArjp+HsQIMTtvRxwzHpi7Hhsfayj/Rh76qMdwZbp8XXJcUPodPaA7dRFN4jgbWiLlnQjWB/p0O/upG7JR6/hHsuPEGgk5htoPPqfyoMw/BzjEuO6mb7F5icv8HrlAArTbWLTHWLllvYuRDAbrMgMPnVWcL4QNr7pWAI9NxTQaRGZty1xN8PdIfRl9i6vf0+vvowN7wP3lrW2dWX/wCMnrH8J+VUPPir46X1gMR4V4REkGEYfMH3VM4c75UYGDHXqD0PeinqyUSuMcTW7aiQSSp6bAydetI5WvZ3u2i2W2At3QbakMJ8/ZNQ8fy+Lqzh3Fp92tNojnurfgPkdPSq7lW+yYprd1SrZNVbT8Qj1G+tDxQUXHMbeNaZF0CglD1ldm19B8aEMFbz3LCXBGdBfuL3M/ul/wC1dTHczRBzC7EZAfaY5ffoPh7Qqu5kZU4syiALdq1a/wAIP61Tk1F0aePTyxUvmWnFOKjBXLN+2NLch1/iSJafr7qK+L8nlXXE4OUbcqpyk5uq9NR0NZrzXeLWH7wd/SK2vhF/xcFZcTraQ+/IPzpMLtIt50fHIQ+FcXXFobd5QLy69tf4lB1U+VWSObY19pevcVGvcKt4u2l5fYux94bgjeafwd25GW6NRpm6Hzq59mEkXVV0ImQQRp6Vn97hK4GxexVw/dH7tY3JPsDzkxRyMPH3Toen6Gh/mrhD4u7YtT+7tTdfzO1sfJj8KKf1AkZkuH8Ph13OQz3ZVwRu7tOaPeTWdXsOUMGtz+0XgBTCF1A9l1ZoEaRBPukVmGNwAuKO42NSWSpfQvhi842uweQUta61oqSDvXlqwqQu2pJgAk+VedCDBBB7ER8qdwOLNpww1jp3o3wljDcQULOS6Ntgwnt3pG6HSsD+DY4WrstOUgq0aaHrVzxI5xoc0CAw1DqNveNoq6u/ZU6pnR/EP8JGWfQg7+RoOFprZJU5T+JSNJGkFe4qWhXFrsteSMNmxa+X1O3zo156QeOqa+xbCt7zP6UKcis5vhkUli8AKMxOUTp8aJeacK9vEHPOYqDE6wxO5olbDn7PuJftGCCMZeyYb0OoP1Huq0xbupGU7fA6df66+VAHI2L/AGbEoTolwZGB79D860jilnIQdxQrYXoD8Vedb4uoStzWTlMNI2I79Qe9TcXjP2zDK1o/vrRGdWOVh317dfdU/H4tXADCB366UCcwBi5W0GLP7IUCSxO21MsbavoFieP5b1m5ka0xXUsrayuoER3G9P8AA7oNlG7/AO9U93ggtBMMntYi6Qtxxso3IXoYEyesVXrxu5g8TibVsLcs5zFtiRlOhBVxOX4EH6q9DJN9B5cURVDzDjPDxNhmPsqmUnqocg+8CKY4RzMt+UZTbcg+yTmB81bTNG8EClcwrnKZt2tCf7uhpo7VE9RVsFsZYXcm8h+DBvy+dD3Hb+bi2LP84A91tB+VEvIzC5ibZMZrYM/3FYT8xQMt/PjLzn8Tk/Gkn8LLMP8AcRZ8fP7hvStj5HxH/KWLZMzh7TT6gg/Ssd4ws2W9K0L7PMbOGwGu9h7P/wBbgD86zYn7v5m3nr+p+QQcscTC3rlgkSDI6bSDHfoaJLyT6Gsw5uY4a+t1dIYN2iTEaVolvHC5YFxRoRmga/Cr5d2c5dCHwUQVMeuo/wBK6MOSwYRJ0YHy7Go+F4ul6cjmVGqlSPrQ/wAe4jiLZlWhN52HoSe3uoU30Gwnx1hLttkuCUIYMD2I1r504kDh7r2R7QUwDrMHUT5xvRFj+e74LAXmuSDpM21853Y/pQrfv5iWY5mJkt1NBrey/Gmla0QcU2bU7j+jUVafxDUyKvXRU+xQFXfJhb9st5d9471W4LAG51AFGXLRs4Uh9XuEwYAOnWO1VyeqHhFto0rCXSGiBDDUFsseY0M0AfaLwILcF+0Qcwm6FGgPRvORM+k0fjErcKgbnY99J0jY/pTPEOEm5bZSOnXSflWRTado3qEZqpaM7+zTCm5eRASJzyR2LDtRPzXa8TGMoj+Fdzoo0095p37K+D/sz3jdVl9sLbMEjLMgkjaSevanLyTxBQdzefp2CjX61si1J6OXKLi6ZCuYSEDEfdJBA7iMp89mHurScHiBisMMpBkDbvGtC13BgXrto/cYhuwE6nXyn50vljiVvCM9tyQD7Qnr091WfYD2iPi8e6Eo9tjcBgKNS2m4HWrSzwcYa0zuQcQ41bT2Z6L9J61evxNGTxLTKw0XN2JiBO4mfnQ9x9/EQg+zcXYdD3j4b1E/UV7B3geCJv3rx3Rco8i5O3fQfTvWcYi7nxF1u7kj41qNoC1gQRoXDXT/AHtB8gKyx1KXNRGcZh/iNVyLcXxIcv4ORPbURIIPQgjUHzqZheLtcdFuGXAIB/jB/Ma1xW9ny61U47y0IMg+m3zqvHLZqz41VoNeTQFvYl+iYdiP7zBfyoE4e0X3Hn9KKuT+IZ7WOcjUWLan1e45/wDzPvoSstlxB7GrZbTMuLU0wqxYzWz6EVYfZ7xKMIuuuHxcx/LeT6ZgffVfbcFD5VG5L+/i7XS5bb422zLHnqay4emjp/8AoLcZfQ0z7SsLmw5/lYfUf6Vecn382EHkSPnVVxS+MTw5bo9qUVj11Xf6UNtzAbWCawhi5eYhf5VIl2+Gk9zV7dQtnLjFyl4o5zvx3D2LxS1dbxVaSLPtaidGMgLvtQdxTmC9ilUX7h8NRpaBMerfxH1pkcNtHOVhFTQHoxA1gVEvWWABZQQ20R0qvy8tGuOFQ21YxiVG6jTr5VDbEDbcnYdTRByzwQ4rEG2wOVVzOB/lHkDDfCj7gPLlizba4lpVcsQDEkAAaCdutWdK2VTlvRk3EuEXLVtXcRnMEduoqAlHvNkXQyHQgyNOo/I0BAVYnopFo5EwSJ7VIwPETauBzrHxHmKjVwbGpVhTa2g+P2kPfVbXhgBIJufiPbQba1L41z6DaRbNspcBBZwxAaP5I6nXfpQHwPTOfMCpeNPWq3gh2WLPNKkaFyZzDbWyL9+0b14uYMkBVBAWF2JmTVqWBx9lwIzM510OsHarDknhKWOFW72RfFa3mzETGbselV2BuF8Xhh+IKxJG3QTTwSTpFMm5O2EvMOFIvWn/AAuuVvUdfgd6HOPcObMJPQEGOnXT4Uc8y4Yvhzl+9bhx7t/lND5ZL9sP1A2n+ppk7YqdIj8mcWsKGsspGcANMkE609zDwG4c3tZgBCEyTB6H6T5UHccxSWLocaHY9A0ba1oPAsQ13CTdUrEZZESD/U++iyNFNxrhpdFwynUgW56QoBJ+VA3NHDLZx4w6tkW1ZVQTrMT360fHiVtWY3bqJcP7u2GKglmJZiF+XurMOI3PFx+IGYlgTlb0ifzqq7Y3Q9iOU7tsHLcRj2kqxkdjVR/6FiXH9nv1lY+tECG7aAYjxMsEkdRPY7dR1pOPxptuwBm28shnQg67eUxTeCvQ3m2qZH5Qwht4TiTNv+5Tv93xCfWcw+FCXETlvA9x+lHvLVv/ANsxjT964D/hRIH1+NAfFlkjyPyooTphPy+wuAjrFNcM/wCWxy5xALAg9wRlYfA1UcLx3hOGDSJj0ovxtq3i7U/dbpG6noRWN3jnfoztxiuThUf8l/0M+Uhmw+Jwx3tu2Ufy3BP/AJA1mXFuJgeI4JDIq21Hmxgn5/KjnlHiZ/bNf+qmW4o6MNQR8DVUnK9zEYlxCkKzlZAVVDOfj2rRXl9jlxfs5O+wMxGJtgW7SsDbGrkbTpC69evup39vzXJCM0ezbERv1M7CtLsfZ0wPtXwsjQKmnzNW2C5CsqZnxXEGX284UaVHjglbY34iXoAXAA2DCXSD7bQx6Hy89/pSubufLmExRsW7aFBDtMhiXmR5RHzqx5g441i7n8M4kqfZM+FZWDsNGLH4D1oB4orY3EXLtyLbtGi6gAKABrqaaTVW+iqEZTlS7L7jeIW/bW9bMgj/AHB8xQNMk1YcNJtO1ttj8J2B+GlQr1rKxFNHoD09iQaSx3rtIua1ABHylwg3kkGPbI+lI4phIlQZJOUe81d8gDLYL7Q7H4f7VCsqr4q0DtmBPoDP5U76RXezcrfDZ4ctmYiyBPYgaUFcDzft1tRuqe1EwPOi/Dc24Vpti9bkLH3l3IPWaxz7R8dlHho6xdMuEYGQo0BjoSToewqv10Mutm2XOLp4sG5bysCCM6adNRNUXEbdvDoxZ1QamSRlaOlfOAsDsPgK8MMAdhU8fqQ2bGc7YEfvBezMNQio5aR2YiBPeRVLf+2DFFitq3bFj+BwzsfM3JGvuoAtGRroY3pdto0o0Enc1cfONurcNoWiEyEBi4aDvqoj51a8DAu2dZDCQG6zMz6d6o8WQyrCwQdT3EHfz86sOXmgOB/WhqWBBXwfmHK3hYkFlIhbgIUgjSGGx8j5U3x/DWmtvlSCBoc0nr0Ajaq/EWgDrqra/GqzFYVQJVjPaTRbTDQW8l2S3C8UJPtG5H91V2980CcX2nyrRvs7GbCm2fxm5/mkfpWc8ZUhdRBAg0F6gZFu2CoU9CJq44JxUjr7q9bw8rB1GlUzWmUyOh1qThaLMOZ45WjRMHjIZbqassE+f+tFXCv3l9yjQH1X0kt+ZrLeE8Yj8xRDcxTFCttoDkZvL39jVGO4OmdDkRjnh7SHa7NUxPHLFi2TevWwF65lJOnYGSazHi3OV3iF3wcMrWrBIB19q4J/F/CPLtvVFhuWR4o9mCTGvn0mjLgXBGwl45tVZe2nv+PWtKRyhHHOYWwjjCPZF2z4YzrIDak+0p1HSaELiIL6siuqONM4CkwY0gmYka0ct4F6+5YjO0LLbaTHtbEGfkKqOcMEvjWVtQEsowc/zFgYnr1mqMlJUaOPfmmgE4uPbqFiGkg9xU/ihzOY6CfhFVzHanx/Cg8ivayobBpq5ThFetWs7qo6mKcoDLhL+FhEgw2s+eeTt7qoePhgASCJGWDoSPTtRDd4th8MCVAvXYgD8Kx37UH8Q4g91ma77TtGu0azoOgNFiIiFARqJpCoJ0EU+ts5SeggH30m0NagRyxZzSBvXcbYCtAM6a+R7U5ZxOUaDWflXLpz52jp9KARuwekx5088ZzGo+sVGWpOGUk6CahCyOFHgK8jW5lI66ITPzrnBmguO8fnVhxfCi3ZtgCCbjk9fwIImonBbE3HXqVBH1pQovsVcmxbbT2ZVvft8CD8aqLuk/KrXDJnttbJidvI/wC9U1x/ZIO40PxqIIXfZ5jRsOjsPjkNDXPODyXroGwckf3jNW3IjwoI38b6ov6U59oWGPiFhr4iaeqmPzFGPdCse5W5YGK8VWcoQqkGJ1nt76Y5+4ZawmLBA9l7anLO5Gh9Jo45fwq2r7oJ1Sf84+lU/HLC4rGXcyhskWh1iASSOxkx7qac2pOIsV6mVX7JVuik6wPpUzBcYZND/vVtzby61lQ8lknQxqp6qfcdPQ1QIodCp0I1U+fX5UripIthOUHaNK5c5otMgVwJUey41K9wRufWiO7jbV20Ut3EZux3J66GKwvC4k2n1mKKsFzbAhoYd2EGq5SyRVLaNMFiyu5PxYbcYxy4DCGyMv7VcEvIEovQT37e80C4zjRNpZAXNOWPxDvBpWA4qt9mkpIBCKygGD1JmCe3ah7jWMZ7rFkykAKAdYA7etUpOcqkX+Sw4/KHrr7/AMfRErAYcuzsdoI9SaqesdqL7OFFu0qjoNfU7mhTErFxvWtSOc+7GTSUeDOo06UsiuBJIHnRAyz4ZhwToNae50wQtXLOUb2zPuIj5GucOu5bvrXeb8Ytx1IIJGYaGYELH0p18LFfZWYLiGRHUqGDd+hpHDreZwD1/wBqkNwc+EjAyW3HYHY0jDWwl0g6xpp30pCCrfDiys0xlnSJmKTbw5XOpEHJ+U1It8QZS2kHp/rS0u57jMRBI236RQIU6mn7N0qdDFN2Lc6da4ppgltcxk2lQnZy89ZZQI+QPvqRwm+PEZh0CDTpv+lQcGgLqG2J1qbwLBDxriCZKTB/lOkdxrvSsgUeHDZx91t/I/61V8y4INFxDDbMOh00PkakcPx8EqToRqDXeLWpUlTI7doqvpjnfs/uQl2dclxG/wArA/15Vd8xsl98Og1OcfDMs/SKHuDYoWrV1o0LKG6aZD+pos4DwILcDMZbOpHkqnN84mrFp2Iy7wmIjEnMdAhPuDCapOQbxui49zXxTmJ8yxYx8aXxjGG0mIvSpAtNEHUdBUbkZCuGTIZCgSv4gQNfcRFCXbYV0XHF+HeLauWW3ZdO2aND8qxpFKNB3BgjzFbmcQHKPGx1+B/Wss534d4WKYj7r+0D3mpDohSYzDhWiJDCR7/0qFYuKr/vFLKOgME9quLy+JaBiMnXrB3+lRMNh7LkC4WX+YdKZkTp2MYm8rLKottBoNczMTT3DLJuuobZe30qNcsqrHLJ6CQAY8461b8v2usaSPlOn9dqCVIZybYRcQUBBHagfFH943rRpj7sqJoHc+23qfrQQGcp/AW5uiOmtMirflhJutp+EfWmFYzisKQTGg61HxeBUWswEEED1nSiHG2QCw81qpxnsrcU9Yj1mo9Mg3wy6qWic09x2j9ajWb8XXZdAesbCZqJljepnD0BV5ZRBBysSA2h7dR+dAFHLFwm4Tp6fSrG3dDmCoBGxGh0Os9+xqutLETvGk9qnYBc5G/mR9ddjtr1qEKR9CwnqR8DXkNLu2yLjA9GM9OvarLAXgntECAOu3np1NEI04gWwInU6a7nY09ZuNbdSG0CnL3UTqp9KZw95rt2YAJ1iNtzA705xSxkKNr7WYawCIy9ie/XWowBHxHCzluroGGv/d/X0qOMYYy+lS+D3hcw+Rvj27GqzEYdrbww0nQ/pSJWWJlxy/gM63tCRmWfeooi5f4/4hvoBrZthCw/FcdmUAd4CmaDuG8eazh7yJ/aXXCr/KAvtN6iQPWjD7OeEpb4ebrkKLlxrhJ2C2xkWfKBPvqMVlLzyxtYYKDrdZVI9CWP019asuVWNu2CPL8qDuaONti76XYK2gYtqewjU+Z3jpoKL+GXgloEmAI9/kKjCgoxfEba2/EcQQdh+M66D8+1ZrzM74h/FbdRAUbKvYelEV242IZSQAAIUfy/nrUe5ZCyoGmvzEfShFV2Tso+X8OHcIdAw+f9GqXjXDvBvunSfZPcTpVxw67EHY9PUVL5twBu2xdUarv6RNPYGgM/qKM+H4UW7NgfiuMT8FmPmKEMLbzsFjdgPjRnxs+HicKJ2S4x+KKP/E/Go/kRDfElOTTeKDLg9s+tG2PuSs7aUHYv+0NBEZ//2Q=="/>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1100">
              <a:latin typeface="Trebuchet MS" pitchFamily="34" charset="0"/>
            </a:endParaRPr>
          </a:p>
        </p:txBody>
      </p:sp>
      <p:sp>
        <p:nvSpPr>
          <p:cNvPr id="18" name="Snip Diagonal Corner Rectangle 42"/>
          <p:cNvSpPr>
            <a:spLocks noChangeArrowheads="1"/>
          </p:cNvSpPr>
          <p:nvPr/>
        </p:nvSpPr>
        <p:spPr bwMode="auto">
          <a:xfrm>
            <a:off x="4093030" y="3330964"/>
            <a:ext cx="2411948" cy="328438"/>
          </a:xfrm>
          <a:custGeom>
            <a:avLst/>
            <a:gdLst>
              <a:gd name="T0" fmla="*/ 4263906 w 4263906"/>
              <a:gd name="T1" fmla="*/ 126474 h 252947"/>
              <a:gd name="T2" fmla="*/ 2131953 w 4263906"/>
              <a:gd name="T3" fmla="*/ 252947 h 252947"/>
              <a:gd name="T4" fmla="*/ 0 w 4263906"/>
              <a:gd name="T5" fmla="*/ 126474 h 252947"/>
              <a:gd name="T6" fmla="*/ 2131953 w 4263906"/>
              <a:gd name="T7" fmla="*/ 0 h 252947"/>
              <a:gd name="T8" fmla="*/ 0 60000 65536"/>
              <a:gd name="T9" fmla="*/ 5898240 60000 65536"/>
              <a:gd name="T10" fmla="*/ 11796480 60000 65536"/>
              <a:gd name="T11" fmla="*/ 17694720 60000 65536"/>
              <a:gd name="T12" fmla="*/ 21079 w 4263906"/>
              <a:gd name="T13" fmla="*/ 21079 h 252947"/>
              <a:gd name="T14" fmla="*/ 4242827 w 4263906"/>
              <a:gd name="T15" fmla="*/ 231868 h 252947"/>
            </a:gdLst>
            <a:ahLst/>
            <a:cxnLst>
              <a:cxn ang="T8">
                <a:pos x="T0" y="T1"/>
              </a:cxn>
              <a:cxn ang="T9">
                <a:pos x="T2" y="T3"/>
              </a:cxn>
              <a:cxn ang="T10">
                <a:pos x="T4" y="T5"/>
              </a:cxn>
              <a:cxn ang="T11">
                <a:pos x="T6" y="T7"/>
              </a:cxn>
            </a:cxnLst>
            <a:rect l="T12" t="T13" r="T14" b="T15"/>
            <a:pathLst>
              <a:path w="4263906" h="252947">
                <a:moveTo>
                  <a:pt x="0" y="0"/>
                </a:moveTo>
                <a:lnTo>
                  <a:pt x="4221747" y="0"/>
                </a:lnTo>
                <a:lnTo>
                  <a:pt x="4263906" y="42159"/>
                </a:lnTo>
                <a:lnTo>
                  <a:pt x="4263906" y="252947"/>
                </a:lnTo>
                <a:lnTo>
                  <a:pt x="42159" y="252947"/>
                </a:lnTo>
                <a:lnTo>
                  <a:pt x="0" y="210788"/>
                </a:lnTo>
                <a:lnTo>
                  <a:pt x="0" y="0"/>
                </a:lnTo>
                <a:close/>
              </a:path>
            </a:pathLst>
          </a:custGeom>
          <a:solidFill>
            <a:schemeClr val="accent6">
              <a:lumMod val="20000"/>
              <a:lumOff val="80000"/>
            </a:schemeClr>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100" dirty="0">
                <a:solidFill>
                  <a:srgbClr val="002060"/>
                </a:solidFill>
                <a:latin typeface="Trebuchet MS" pitchFamily="34" charset="0"/>
              </a:rPr>
              <a:t>Art and Design Technology</a:t>
            </a:r>
          </a:p>
        </p:txBody>
      </p:sp>
      <p:sp>
        <p:nvSpPr>
          <p:cNvPr id="21" name="TextBox 20"/>
          <p:cNvSpPr txBox="1"/>
          <p:nvPr/>
        </p:nvSpPr>
        <p:spPr>
          <a:xfrm>
            <a:off x="4098322" y="3838796"/>
            <a:ext cx="4634282" cy="2292935"/>
          </a:xfrm>
          <a:prstGeom prst="rect">
            <a:avLst/>
          </a:prstGeom>
          <a:noFill/>
        </p:spPr>
        <p:txBody>
          <a:bodyPr wrap="square" rtlCol="0">
            <a:spAutoFit/>
          </a:bodyPr>
          <a:lstStyle/>
          <a:p>
            <a:r>
              <a:rPr lang="en-GB" sz="1100" b="1" dirty="0">
                <a:latin typeface="Trebuchet MS" pitchFamily="34" charset="0"/>
              </a:rPr>
              <a:t>Art and </a:t>
            </a:r>
            <a:r>
              <a:rPr lang="en-GB" sz="1100" b="1" dirty="0" smtClean="0">
                <a:latin typeface="Trebuchet MS" pitchFamily="34" charset="0"/>
              </a:rPr>
              <a:t>Design</a:t>
            </a:r>
            <a:endParaRPr lang="en-GB" sz="1100" b="1" dirty="0">
              <a:latin typeface="Trebuchet MS" pitchFamily="34" charset="0"/>
            </a:endParaRPr>
          </a:p>
          <a:p>
            <a:r>
              <a:rPr lang="en-GB" sz="1100" b="1" dirty="0">
                <a:latin typeface="Trebuchet MS" pitchFamily="34" charset="0"/>
              </a:rPr>
              <a:t>Artist Study: </a:t>
            </a:r>
            <a:r>
              <a:rPr lang="en-GB" sz="1100" dirty="0">
                <a:latin typeface="Trebuchet MS" panose="020B0603020202020204" pitchFamily="34" charset="0"/>
                <a:hlinkClick r:id="rId2"/>
              </a:rPr>
              <a:t>Edouard Vuillard</a:t>
            </a:r>
            <a:r>
              <a:rPr lang="en-GB" sz="1100" dirty="0">
                <a:latin typeface="Trebuchet MS" panose="020B0603020202020204" pitchFamily="34" charset="0"/>
              </a:rPr>
              <a:t> </a:t>
            </a:r>
          </a:p>
          <a:p>
            <a:endParaRPr lang="en-GB" sz="1100" dirty="0">
              <a:latin typeface="Trebuchet MS" panose="020B0603020202020204" pitchFamily="34" charset="0"/>
            </a:endParaRPr>
          </a:p>
          <a:p>
            <a:r>
              <a:rPr lang="en-GB" sz="1100" b="1" dirty="0">
                <a:latin typeface="Trebuchet MS" pitchFamily="34" charset="0"/>
              </a:rPr>
              <a:t>Get ready to paint:</a:t>
            </a:r>
          </a:p>
          <a:p>
            <a:pPr marL="171450" indent="-171450">
              <a:buFont typeface="Arial" panose="020B0604020202020204" pitchFamily="34" charset="0"/>
              <a:buChar char="•"/>
            </a:pPr>
            <a:r>
              <a:rPr lang="en-GB" sz="1100" dirty="0" smtClean="0">
                <a:latin typeface="Trebuchet MS" pitchFamily="34" charset="0"/>
              </a:rPr>
              <a:t>To know when to reload paintbrush.</a:t>
            </a:r>
            <a:endParaRPr lang="en-GB" sz="1100" dirty="0">
              <a:latin typeface="Trebuchet MS" pitchFamily="34" charset="0"/>
            </a:endParaRPr>
          </a:p>
          <a:p>
            <a:r>
              <a:rPr lang="en-GB" sz="1100" b="1" dirty="0">
                <a:latin typeface="Trebuchet MS" pitchFamily="34" charset="0"/>
              </a:rPr>
              <a:t>Painting &amp; Colour Skills:</a:t>
            </a:r>
            <a:r>
              <a:rPr lang="en-GB" sz="1100" dirty="0">
                <a:latin typeface="Trebuchet MS" pitchFamily="34" charset="0"/>
              </a:rPr>
              <a:t> </a:t>
            </a:r>
          </a:p>
          <a:p>
            <a:pPr marL="171450" indent="-171450">
              <a:buFont typeface="Arial" panose="020B0604020202020204" pitchFamily="34" charset="0"/>
              <a:buChar char="•"/>
            </a:pPr>
            <a:r>
              <a:rPr lang="en-GB" sz="1100" dirty="0" smtClean="0">
                <a:latin typeface="Trebuchet MS" pitchFamily="34" charset="0"/>
              </a:rPr>
              <a:t>To apply pencil skills: short, long, dots, small circles, dashed, straight, curved, spirals – using a small brush.</a:t>
            </a:r>
            <a:endParaRPr lang="en-GB" sz="1100" dirty="0">
              <a:latin typeface="Trebuchet MS" pitchFamily="34" charset="0"/>
            </a:endParaRPr>
          </a:p>
          <a:p>
            <a:pPr marL="171450" indent="-171450">
              <a:buFont typeface="Arial" panose="020B0604020202020204" pitchFamily="34" charset="0"/>
              <a:buChar char="•"/>
            </a:pPr>
            <a:r>
              <a:rPr lang="en-GB" sz="1100" dirty="0" smtClean="0">
                <a:latin typeface="Trebuchet MS" pitchFamily="34" charset="0"/>
              </a:rPr>
              <a:t>Primary </a:t>
            </a:r>
            <a:r>
              <a:rPr lang="en-GB" sz="1100" dirty="0">
                <a:latin typeface="Trebuchet MS" pitchFamily="34" charset="0"/>
              </a:rPr>
              <a:t>colours</a:t>
            </a:r>
          </a:p>
          <a:p>
            <a:pPr marL="171450" indent="-171450">
              <a:buFont typeface="Arial" panose="020B0604020202020204" pitchFamily="34" charset="0"/>
              <a:buChar char="•"/>
            </a:pPr>
            <a:r>
              <a:rPr lang="en-GB" sz="1100" dirty="0">
                <a:latin typeface="Trebuchet MS" pitchFamily="34" charset="0"/>
              </a:rPr>
              <a:t>S</a:t>
            </a:r>
            <a:r>
              <a:rPr lang="en-GB" sz="1100" dirty="0" smtClean="0">
                <a:latin typeface="Trebuchet MS" pitchFamily="34" charset="0"/>
              </a:rPr>
              <a:t>tart </a:t>
            </a:r>
            <a:r>
              <a:rPr lang="en-GB" sz="1100" dirty="0">
                <a:latin typeface="Trebuchet MS" pitchFamily="34" charset="0"/>
              </a:rPr>
              <a:t>with one </a:t>
            </a:r>
            <a:r>
              <a:rPr lang="en-GB" sz="1100" dirty="0" smtClean="0">
                <a:latin typeface="Trebuchet MS" pitchFamily="34" charset="0"/>
              </a:rPr>
              <a:t>colour – wash dark to light</a:t>
            </a:r>
          </a:p>
          <a:p>
            <a:pPr marL="171450" indent="-171450">
              <a:buFont typeface="Arial" panose="020B0604020202020204" pitchFamily="34" charset="0"/>
              <a:buChar char="•"/>
            </a:pPr>
            <a:r>
              <a:rPr lang="en-GB" sz="1100" dirty="0" smtClean="0">
                <a:latin typeface="Trebuchet MS" pitchFamily="34" charset="0"/>
              </a:rPr>
              <a:t>Block one, even colour</a:t>
            </a:r>
            <a:endParaRPr lang="en-GB" sz="1100" dirty="0">
              <a:latin typeface="Trebuchet MS" pitchFamily="34" charset="0"/>
            </a:endParaRPr>
          </a:p>
          <a:p>
            <a:r>
              <a:rPr lang="en-GB" sz="1100" b="1" dirty="0">
                <a:latin typeface="Trebuchet MS" pitchFamily="34" charset="0"/>
              </a:rPr>
              <a:t>Portraits: </a:t>
            </a:r>
          </a:p>
          <a:p>
            <a:r>
              <a:rPr lang="en-GB" sz="1100" dirty="0" smtClean="0">
                <a:latin typeface="Trebuchet MS" pitchFamily="34" charset="0"/>
              </a:rPr>
              <a:t>Who</a:t>
            </a:r>
            <a:r>
              <a:rPr lang="en-GB" sz="1100" dirty="0">
                <a:latin typeface="Trebuchet MS" pitchFamily="34" charset="0"/>
              </a:rPr>
              <a:t>, what, where and why?</a:t>
            </a:r>
          </a:p>
        </p:txBody>
      </p:sp>
      <p:sp>
        <p:nvSpPr>
          <p:cNvPr id="23" name="TextBox 22"/>
          <p:cNvSpPr txBox="1"/>
          <p:nvPr/>
        </p:nvSpPr>
        <p:spPr>
          <a:xfrm>
            <a:off x="4127955" y="656375"/>
            <a:ext cx="4754047" cy="2800767"/>
          </a:xfrm>
          <a:prstGeom prst="rect">
            <a:avLst/>
          </a:prstGeom>
          <a:noFill/>
        </p:spPr>
        <p:txBody>
          <a:bodyPr wrap="square" rtlCol="0">
            <a:spAutoFit/>
          </a:bodyPr>
          <a:lstStyle/>
          <a:p>
            <a:r>
              <a:rPr lang="en-GB" sz="1100" dirty="0">
                <a:latin typeface="Trebuchet MS" pitchFamily="34" charset="0"/>
              </a:rPr>
              <a:t>Welcome back to a term where we will travel back in time and explore famous paintings! Years One and Two will use Edouard </a:t>
            </a:r>
            <a:r>
              <a:rPr lang="en-GB" sz="1100" dirty="0" smtClean="0">
                <a:latin typeface="Trebuchet MS" panose="020B0603020202020204" pitchFamily="34" charset="0"/>
              </a:rPr>
              <a:t>Vuillard’s, </a:t>
            </a:r>
            <a:r>
              <a:rPr lang="en-GB" sz="1100" dirty="0">
                <a:latin typeface="Trebuchet MS" panose="020B0603020202020204" pitchFamily="34" charset="0"/>
              </a:rPr>
              <a:t>Madame André </a:t>
            </a:r>
            <a:r>
              <a:rPr lang="en-GB" sz="1100" dirty="0" err="1">
                <a:latin typeface="Trebuchet MS" panose="020B0603020202020204" pitchFamily="34" charset="0"/>
              </a:rPr>
              <a:t>Wormser</a:t>
            </a:r>
            <a:r>
              <a:rPr lang="en-GB" sz="1100" dirty="0">
                <a:latin typeface="Trebuchet MS" panose="020B0603020202020204" pitchFamily="34" charset="0"/>
              </a:rPr>
              <a:t> and her Children as inspiration to tell stories using props, focusing on developing their speaking and listening skills.  Alongside this, children will listen to music composed at the time of the painting (1920s).  This will bring another dimension to the experience; for example using Louis Armstrong and Bessie Smith as inspiration children will experiment with combining sounds to make their own piece of music that voices Vuillard’s piece.  To gain a deeper understanding of the painting the children will learn about how portraits were/are created, considering who appears in them and which objects they choose to represent themselves.  To support the painting even more, and the theme of the piano, the children will read The Piano Girl which is based on a true story about a girl who loved playing the piano more than anything.</a:t>
            </a:r>
          </a:p>
          <a:p>
            <a:endParaRPr lang="en-GB" sz="1100" dirty="0">
              <a:solidFill>
                <a:srgbClr val="FF0000"/>
              </a:solidFill>
              <a:latin typeface="Trebuchet MS" pitchFamily="34" charset="0"/>
            </a:endParaRPr>
          </a:p>
        </p:txBody>
      </p:sp>
      <p:sp>
        <p:nvSpPr>
          <p:cNvPr id="2" name="Footer Placeholder 1"/>
          <p:cNvSpPr>
            <a:spLocks noGrp="1"/>
          </p:cNvSpPr>
          <p:nvPr>
            <p:ph type="ftr" sz="quarter" idx="11"/>
          </p:nvPr>
        </p:nvSpPr>
        <p:spPr/>
        <p:txBody>
          <a:bodyPr/>
          <a:lstStyle/>
          <a:p>
            <a:pPr>
              <a:defRPr/>
            </a:pPr>
            <a:r>
              <a:rPr lang="en-GB" sz="1100" smtClean="0"/>
              <a:t>Review 2016</a:t>
            </a:r>
            <a:endParaRPr lang="en-GB" sz="110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43869" y="705767"/>
            <a:ext cx="1119198" cy="1543721"/>
          </a:xfrm>
          <a:prstGeom prst="rect">
            <a:avLst/>
          </a:prstGeom>
        </p:spPr>
      </p:pic>
      <p:pic>
        <p:nvPicPr>
          <p:cNvPr id="15" name="Picture 14" descr="Fixed size imag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5720" y="723054"/>
            <a:ext cx="2407368" cy="1453559"/>
          </a:xfrm>
          <a:prstGeom prst="rect">
            <a:avLst/>
          </a:prstGeom>
          <a:noFill/>
          <a:ln>
            <a:noFill/>
          </a:ln>
        </p:spPr>
      </p:pic>
      <p:sp>
        <p:nvSpPr>
          <p:cNvPr id="16" name="Flowchart: Connector 15"/>
          <p:cNvSpPr/>
          <p:nvPr/>
        </p:nvSpPr>
        <p:spPr>
          <a:xfrm>
            <a:off x="6911773" y="3004041"/>
            <a:ext cx="1800000" cy="18000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600" b="1" u="sng" dirty="0" smtClean="0"/>
              <a:t>Enrichment:</a:t>
            </a:r>
          </a:p>
          <a:p>
            <a:pPr algn="ctr"/>
            <a:r>
              <a:rPr lang="en-GB" sz="1600" dirty="0" smtClean="0"/>
              <a:t>The National Gallery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 Single Corner Rectangle 2"/>
          <p:cNvSpPr>
            <a:spLocks noChangeArrowheads="1"/>
          </p:cNvSpPr>
          <p:nvPr/>
        </p:nvSpPr>
        <p:spPr bwMode="auto">
          <a:xfrm>
            <a:off x="214282" y="142852"/>
            <a:ext cx="3571900" cy="355600"/>
          </a:xfrm>
          <a:custGeom>
            <a:avLst/>
            <a:gdLst>
              <a:gd name="T0" fmla="*/ 1142206 w 2284412"/>
              <a:gd name="T1" fmla="*/ 0 h 355600"/>
              <a:gd name="T2" fmla="*/ 0 w 2284412"/>
              <a:gd name="T3" fmla="*/ 177800 h 355600"/>
              <a:gd name="T4" fmla="*/ 1142206 w 2284412"/>
              <a:gd name="T5" fmla="*/ 355600 h 355600"/>
              <a:gd name="T6" fmla="*/ 2284412 w 2284412"/>
              <a:gd name="T7" fmla="*/ 177800 h 355600"/>
              <a:gd name="T8" fmla="*/ 17694720 60000 65536"/>
              <a:gd name="T9" fmla="*/ 11796480 60000 65536"/>
              <a:gd name="T10" fmla="*/ 5898240 60000 65536"/>
              <a:gd name="T11" fmla="*/ 0 60000 65536"/>
              <a:gd name="T12" fmla="*/ 0 w 2284412"/>
              <a:gd name="T13" fmla="*/ 0 h 355600"/>
              <a:gd name="T14" fmla="*/ 2267053 w 2284412"/>
              <a:gd name="T15" fmla="*/ 355600 h 355600"/>
            </a:gdLst>
            <a:ahLst/>
            <a:cxnLst>
              <a:cxn ang="T8">
                <a:pos x="T0" y="T1"/>
              </a:cxn>
              <a:cxn ang="T9">
                <a:pos x="T2" y="T3"/>
              </a:cxn>
              <a:cxn ang="T10">
                <a:pos x="T4" y="T5"/>
              </a:cxn>
              <a:cxn ang="T11">
                <a:pos x="T6" y="T7"/>
              </a:cxn>
            </a:cxnLst>
            <a:rect l="T12" t="T13" r="T14" b="T15"/>
            <a:pathLst>
              <a:path w="2284412" h="355600">
                <a:moveTo>
                  <a:pt x="0" y="0"/>
                </a:moveTo>
                <a:lnTo>
                  <a:pt x="2225144" y="0"/>
                </a:lnTo>
                <a:lnTo>
                  <a:pt x="2225144" y="-1"/>
                </a:lnTo>
                <a:cubicBezTo>
                  <a:pt x="2257876" y="-1"/>
                  <a:pt x="2284412" y="26535"/>
                  <a:pt x="2284412" y="59268"/>
                </a:cubicBezTo>
                <a:lnTo>
                  <a:pt x="2284412" y="355600"/>
                </a:lnTo>
                <a:lnTo>
                  <a:pt x="0" y="355600"/>
                </a:lnTo>
                <a:close/>
              </a:path>
            </a:pathLst>
          </a:custGeom>
          <a:solidFill>
            <a:schemeClr val="accent4">
              <a:lumMod val="60000"/>
              <a:lumOff val="40000"/>
            </a:schemeClr>
          </a:solidFill>
          <a:ln w="9525">
            <a:no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GB" sz="1600" dirty="0" smtClean="0">
                <a:solidFill>
                  <a:schemeClr val="lt1"/>
                </a:solidFill>
                <a:latin typeface="Trebuchet MS" pitchFamily="34" charset="0"/>
              </a:rPr>
              <a:t>Take </a:t>
            </a:r>
            <a:r>
              <a:rPr lang="en-GB" sz="1600" smtClean="0">
                <a:solidFill>
                  <a:schemeClr val="lt1"/>
                </a:solidFill>
                <a:latin typeface="Trebuchet MS" pitchFamily="34" charset="0"/>
              </a:rPr>
              <a:t>One Picture</a:t>
            </a:r>
            <a:endParaRPr lang="en-GB" sz="1600" dirty="0">
              <a:solidFill>
                <a:schemeClr val="lt1"/>
              </a:solidFill>
              <a:latin typeface="Trebuchet MS" pitchFamily="34" charset="0"/>
            </a:endParaRPr>
          </a:p>
        </p:txBody>
      </p:sp>
      <p:sp>
        <p:nvSpPr>
          <p:cNvPr id="23" name="Snip Diagonal Corner Rectangle 22"/>
          <p:cNvSpPr>
            <a:spLocks noChangeArrowheads="1"/>
          </p:cNvSpPr>
          <p:nvPr/>
        </p:nvSpPr>
        <p:spPr bwMode="auto">
          <a:xfrm>
            <a:off x="214282" y="1857364"/>
            <a:ext cx="2286016" cy="285752"/>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92D050"/>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100" dirty="0">
                <a:solidFill>
                  <a:schemeClr val="lt1"/>
                </a:solidFill>
                <a:latin typeface="Trebuchet MS" pitchFamily="34" charset="0"/>
              </a:rPr>
              <a:t>Physical Education</a:t>
            </a:r>
          </a:p>
        </p:txBody>
      </p:sp>
      <p:sp>
        <p:nvSpPr>
          <p:cNvPr id="47" name="Snip Diagonal Corner Rectangle 46"/>
          <p:cNvSpPr>
            <a:spLocks noChangeArrowheads="1"/>
          </p:cNvSpPr>
          <p:nvPr/>
        </p:nvSpPr>
        <p:spPr bwMode="auto">
          <a:xfrm>
            <a:off x="2772555" y="3867693"/>
            <a:ext cx="3225540" cy="260084"/>
          </a:xfrm>
          <a:custGeom>
            <a:avLst/>
            <a:gdLst>
              <a:gd name="T0" fmla="*/ 4263906 w 4263906"/>
              <a:gd name="T1" fmla="*/ 126474 h 252947"/>
              <a:gd name="T2" fmla="*/ 2131953 w 4263906"/>
              <a:gd name="T3" fmla="*/ 252947 h 252947"/>
              <a:gd name="T4" fmla="*/ 0 w 4263906"/>
              <a:gd name="T5" fmla="*/ 126474 h 252947"/>
              <a:gd name="T6" fmla="*/ 2131953 w 4263906"/>
              <a:gd name="T7" fmla="*/ 0 h 252947"/>
              <a:gd name="T8" fmla="*/ 0 60000 65536"/>
              <a:gd name="T9" fmla="*/ 5898240 60000 65536"/>
              <a:gd name="T10" fmla="*/ 11796480 60000 65536"/>
              <a:gd name="T11" fmla="*/ 17694720 60000 65536"/>
              <a:gd name="T12" fmla="*/ 21079 w 4263906"/>
              <a:gd name="T13" fmla="*/ 21079 h 252947"/>
              <a:gd name="T14" fmla="*/ 4242827 w 4263906"/>
              <a:gd name="T15" fmla="*/ 231868 h 252947"/>
            </a:gdLst>
            <a:ahLst/>
            <a:cxnLst>
              <a:cxn ang="T8">
                <a:pos x="T0" y="T1"/>
              </a:cxn>
              <a:cxn ang="T9">
                <a:pos x="T2" y="T3"/>
              </a:cxn>
              <a:cxn ang="T10">
                <a:pos x="T4" y="T5"/>
              </a:cxn>
              <a:cxn ang="T11">
                <a:pos x="T6" y="T7"/>
              </a:cxn>
            </a:cxnLst>
            <a:rect l="T12" t="T13" r="T14" b="T15"/>
            <a:pathLst>
              <a:path w="4263906" h="252947">
                <a:moveTo>
                  <a:pt x="0" y="0"/>
                </a:moveTo>
                <a:lnTo>
                  <a:pt x="4221747" y="0"/>
                </a:lnTo>
                <a:lnTo>
                  <a:pt x="4263906" y="42159"/>
                </a:lnTo>
                <a:lnTo>
                  <a:pt x="4263906" y="252947"/>
                </a:lnTo>
                <a:lnTo>
                  <a:pt x="42159" y="252947"/>
                </a:lnTo>
                <a:lnTo>
                  <a:pt x="0" y="210788"/>
                </a:lnTo>
                <a:lnTo>
                  <a:pt x="0" y="0"/>
                </a:lnTo>
                <a:close/>
              </a:path>
            </a:pathLst>
          </a:custGeom>
          <a:solidFill>
            <a:schemeClr val="accent6">
              <a:lumMod val="60000"/>
              <a:lumOff val="40000"/>
            </a:schemeClr>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a:solidFill>
                  <a:schemeClr val="lt1"/>
                </a:solidFill>
                <a:latin typeface="Trebuchet MS" pitchFamily="34" charset="0"/>
              </a:rPr>
              <a:t>Science</a:t>
            </a:r>
          </a:p>
        </p:txBody>
      </p:sp>
      <p:sp>
        <p:nvSpPr>
          <p:cNvPr id="56" name="Snip Diagonal Corner Rectangle 55"/>
          <p:cNvSpPr>
            <a:spLocks noChangeArrowheads="1"/>
          </p:cNvSpPr>
          <p:nvPr/>
        </p:nvSpPr>
        <p:spPr bwMode="auto">
          <a:xfrm>
            <a:off x="214282" y="571480"/>
            <a:ext cx="7715304" cy="214314"/>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chemeClr val="tx2">
              <a:lumMod val="40000"/>
              <a:lumOff val="60000"/>
            </a:schemeClr>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a:solidFill>
                  <a:schemeClr val="lt1"/>
                </a:solidFill>
                <a:latin typeface="Trebuchet MS" pitchFamily="34" charset="0"/>
              </a:rPr>
              <a:t>Mathematics</a:t>
            </a:r>
          </a:p>
        </p:txBody>
      </p:sp>
      <p:sp>
        <p:nvSpPr>
          <p:cNvPr id="35" name="Snip Diagonal Corner Rectangle 22"/>
          <p:cNvSpPr>
            <a:spLocks noChangeArrowheads="1"/>
          </p:cNvSpPr>
          <p:nvPr/>
        </p:nvSpPr>
        <p:spPr bwMode="auto">
          <a:xfrm>
            <a:off x="2714612" y="1857364"/>
            <a:ext cx="3225540" cy="310910"/>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92D050"/>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a:solidFill>
                  <a:schemeClr val="lt1"/>
                </a:solidFill>
                <a:latin typeface="Trebuchet MS" pitchFamily="34" charset="0"/>
              </a:rPr>
              <a:t>Music</a:t>
            </a:r>
          </a:p>
        </p:txBody>
      </p:sp>
      <p:sp>
        <p:nvSpPr>
          <p:cNvPr id="37" name="Snip Diagonal Corner Rectangle 22"/>
          <p:cNvSpPr>
            <a:spLocks noChangeArrowheads="1"/>
          </p:cNvSpPr>
          <p:nvPr/>
        </p:nvSpPr>
        <p:spPr bwMode="auto">
          <a:xfrm>
            <a:off x="6019800" y="1857364"/>
            <a:ext cx="2767042" cy="310910"/>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92D050"/>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chemeClr val="lt1"/>
                </a:solidFill>
                <a:latin typeface="Trebuchet MS" pitchFamily="34" charset="0"/>
              </a:rPr>
              <a:t>French </a:t>
            </a:r>
            <a:endParaRPr lang="en-GB" sz="1200" dirty="0">
              <a:solidFill>
                <a:schemeClr val="lt1"/>
              </a:solidFill>
              <a:latin typeface="Trebuchet MS" pitchFamily="34" charset="0"/>
            </a:endParaRPr>
          </a:p>
        </p:txBody>
      </p:sp>
      <p:sp>
        <p:nvSpPr>
          <p:cNvPr id="21" name="TextBox 20"/>
          <p:cNvSpPr txBox="1"/>
          <p:nvPr/>
        </p:nvSpPr>
        <p:spPr>
          <a:xfrm>
            <a:off x="6019800" y="2285992"/>
            <a:ext cx="2695604" cy="430887"/>
          </a:xfrm>
          <a:prstGeom prst="rect">
            <a:avLst/>
          </a:prstGeom>
          <a:noFill/>
        </p:spPr>
        <p:txBody>
          <a:bodyPr wrap="square" rtlCol="0">
            <a:spAutoFit/>
          </a:bodyPr>
          <a:lstStyle/>
          <a:p>
            <a:r>
              <a:rPr lang="en-GB" sz="1100" dirty="0" smtClean="0">
                <a:latin typeface="Trebuchet MS" pitchFamily="34" charset="0"/>
              </a:rPr>
              <a:t>Songs, games and rhymes – counting, animals and colours</a:t>
            </a:r>
            <a:endParaRPr lang="en-GB" sz="1100" b="1" dirty="0">
              <a:latin typeface="Trebuchet MS" pitchFamily="34" charset="0"/>
            </a:endParaRPr>
          </a:p>
        </p:txBody>
      </p:sp>
      <p:sp>
        <p:nvSpPr>
          <p:cNvPr id="2" name="TextBox 1"/>
          <p:cNvSpPr txBox="1"/>
          <p:nvPr/>
        </p:nvSpPr>
        <p:spPr>
          <a:xfrm>
            <a:off x="2714613" y="4214818"/>
            <a:ext cx="3513572" cy="2462213"/>
          </a:xfrm>
          <a:prstGeom prst="rect">
            <a:avLst/>
          </a:prstGeom>
          <a:noFill/>
        </p:spPr>
        <p:txBody>
          <a:bodyPr wrap="square" rtlCol="0">
            <a:spAutoFit/>
          </a:bodyPr>
          <a:lstStyle/>
          <a:p>
            <a:r>
              <a:rPr lang="en-GB" sz="1100" b="1" dirty="0" smtClean="0">
                <a:solidFill>
                  <a:schemeClr val="accent6">
                    <a:lumMod val="75000"/>
                  </a:schemeClr>
                </a:solidFill>
                <a:latin typeface="Trebuchet MS" pitchFamily="34" charset="0"/>
              </a:rPr>
              <a:t>Learning Objectives:</a:t>
            </a:r>
          </a:p>
          <a:p>
            <a:r>
              <a:rPr lang="en-GB" sz="1100" b="1" dirty="0" smtClean="0">
                <a:solidFill>
                  <a:schemeClr val="accent6">
                    <a:lumMod val="75000"/>
                  </a:schemeClr>
                </a:solidFill>
                <a:latin typeface="Trebuchet MS" pitchFamily="34" charset="0"/>
              </a:rPr>
              <a:t>Light and Sound (additional unit)</a:t>
            </a:r>
          </a:p>
          <a:p>
            <a:endParaRPr lang="en-GB" sz="1100" b="1" dirty="0" smtClean="0">
              <a:solidFill>
                <a:schemeClr val="accent6">
                  <a:lumMod val="75000"/>
                </a:schemeClr>
              </a:solidFill>
              <a:latin typeface="Trebuchet MS" pitchFamily="34" charset="0"/>
            </a:endParaRPr>
          </a:p>
          <a:p>
            <a:r>
              <a:rPr lang="en-GB" sz="1100" b="1" dirty="0" smtClean="0">
                <a:solidFill>
                  <a:schemeClr val="accent6">
                    <a:lumMod val="75000"/>
                  </a:schemeClr>
                </a:solidFill>
                <a:latin typeface="Trebuchet MS" pitchFamily="34" charset="0"/>
              </a:rPr>
              <a:t>Scientific Enquiry Skills</a:t>
            </a:r>
          </a:p>
          <a:p>
            <a:pPr lvl="0"/>
            <a:r>
              <a:rPr lang="en-GB" sz="1100" dirty="0" smtClean="0">
                <a:latin typeface="Trebuchet MS" pitchFamily="34" charset="0"/>
              </a:rPr>
              <a:t>Ask simple questions, and recognise that they can be answered in different ways</a:t>
            </a:r>
          </a:p>
          <a:p>
            <a:pPr lvl="0"/>
            <a:r>
              <a:rPr lang="en-GB" sz="1100" dirty="0" smtClean="0">
                <a:latin typeface="Trebuchet MS" pitchFamily="34" charset="0"/>
              </a:rPr>
              <a:t>Observe closely, using simple equipment</a:t>
            </a:r>
          </a:p>
          <a:p>
            <a:pPr lvl="0"/>
            <a:r>
              <a:rPr lang="en-GB" sz="1100" dirty="0" smtClean="0">
                <a:latin typeface="Trebuchet MS" pitchFamily="34" charset="0"/>
              </a:rPr>
              <a:t>Perform simple tests</a:t>
            </a:r>
          </a:p>
          <a:p>
            <a:pPr lvl="0"/>
            <a:r>
              <a:rPr lang="en-GB" sz="1100" dirty="0" smtClean="0">
                <a:latin typeface="Trebuchet MS" pitchFamily="34" charset="0"/>
              </a:rPr>
              <a:t>Identify and classify</a:t>
            </a:r>
          </a:p>
          <a:p>
            <a:pPr lvl="0"/>
            <a:r>
              <a:rPr lang="en-GB" sz="1100" dirty="0" smtClean="0">
                <a:latin typeface="Trebuchet MS" pitchFamily="34" charset="0"/>
              </a:rPr>
              <a:t>Use observations and ideas to suggest answers to questions</a:t>
            </a:r>
          </a:p>
          <a:p>
            <a:r>
              <a:rPr lang="en-GB" sz="1100" dirty="0" smtClean="0">
                <a:latin typeface="Trebuchet MS" pitchFamily="34" charset="0"/>
              </a:rPr>
              <a:t>Gather and record data to help in answering questions.</a:t>
            </a:r>
            <a:endParaRPr lang="en-GB" sz="1100" b="1" dirty="0" smtClean="0">
              <a:solidFill>
                <a:schemeClr val="accent6">
                  <a:lumMod val="75000"/>
                </a:schemeClr>
              </a:solidFill>
              <a:latin typeface="Trebuchet MS" pitchFamily="34" charset="0"/>
            </a:endParaRPr>
          </a:p>
          <a:p>
            <a:pPr lvl="0"/>
            <a:endParaRPr lang="en-GB" sz="1100" b="1" dirty="0" smtClean="0">
              <a:solidFill>
                <a:schemeClr val="accent6">
                  <a:lumMod val="75000"/>
                </a:schemeClr>
              </a:solidFill>
              <a:latin typeface="Trebuchet MS" pitchFamily="34" charset="0"/>
            </a:endParaRPr>
          </a:p>
        </p:txBody>
      </p:sp>
      <p:sp>
        <p:nvSpPr>
          <p:cNvPr id="6" name="TextBox 5"/>
          <p:cNvSpPr txBox="1"/>
          <p:nvPr/>
        </p:nvSpPr>
        <p:spPr>
          <a:xfrm>
            <a:off x="285720" y="2143116"/>
            <a:ext cx="2143140" cy="4324261"/>
          </a:xfrm>
          <a:prstGeom prst="rect">
            <a:avLst/>
          </a:prstGeom>
          <a:noFill/>
        </p:spPr>
        <p:txBody>
          <a:bodyPr wrap="square" rtlCol="0">
            <a:spAutoFit/>
          </a:bodyPr>
          <a:lstStyle/>
          <a:p>
            <a:r>
              <a:rPr lang="en-GB" sz="1200" b="1" dirty="0" smtClean="0">
                <a:latin typeface="Trebuchet MS" pitchFamily="34" charset="0"/>
              </a:rPr>
              <a:t>Netball and creative dance:</a:t>
            </a:r>
          </a:p>
          <a:p>
            <a:endParaRPr lang="en-GB" sz="1200" b="1" dirty="0" smtClean="0">
              <a:latin typeface="Trebuchet MS" pitchFamily="34" charset="0"/>
            </a:endParaRPr>
          </a:p>
          <a:p>
            <a:pPr lvl="0">
              <a:buFont typeface="Arial" pitchFamily="34" charset="0"/>
              <a:buChar char="•"/>
            </a:pPr>
            <a:r>
              <a:rPr lang="en-GB" sz="1200" dirty="0" smtClean="0">
                <a:latin typeface="Trebuchet MS" pitchFamily="34" charset="0"/>
              </a:rPr>
              <a:t>to develop control and coordination of their physical movements</a:t>
            </a:r>
          </a:p>
          <a:p>
            <a:pPr lvl="0"/>
            <a:endParaRPr lang="en-GB" sz="1200" dirty="0" smtClean="0">
              <a:latin typeface="Trebuchet MS" pitchFamily="34" charset="0"/>
            </a:endParaRPr>
          </a:p>
          <a:p>
            <a:pPr lvl="0">
              <a:buFont typeface="Arial" pitchFamily="34" charset="0"/>
              <a:buChar char="•"/>
            </a:pPr>
            <a:r>
              <a:rPr lang="en-GB" sz="1200" dirty="0" smtClean="0">
                <a:latin typeface="Trebuchet MS" pitchFamily="34" charset="0"/>
              </a:rPr>
              <a:t>to devise and use repeat compositions and sequences in physical activities</a:t>
            </a:r>
          </a:p>
          <a:p>
            <a:pPr lvl="0"/>
            <a:endParaRPr lang="en-GB" sz="1200" dirty="0" smtClean="0">
              <a:latin typeface="Trebuchet MS" pitchFamily="34" charset="0"/>
            </a:endParaRPr>
          </a:p>
          <a:p>
            <a:pPr lvl="0">
              <a:buFont typeface="Arial" pitchFamily="34" charset="0"/>
              <a:buChar char="•"/>
            </a:pPr>
            <a:r>
              <a:rPr lang="en-GB" sz="1200" dirty="0" smtClean="0">
                <a:latin typeface="Trebuchet MS" pitchFamily="34" charset="0"/>
              </a:rPr>
              <a:t>to use and apply simple tactics and strategies </a:t>
            </a:r>
          </a:p>
          <a:p>
            <a:pPr lvl="0"/>
            <a:endParaRPr lang="en-GB" sz="1200" dirty="0" smtClean="0">
              <a:latin typeface="Trebuchet MS" pitchFamily="34" charset="0"/>
            </a:endParaRPr>
          </a:p>
          <a:p>
            <a:pPr lvl="0">
              <a:buFont typeface="Arial" pitchFamily="34" charset="0"/>
              <a:buChar char="•"/>
            </a:pPr>
            <a:r>
              <a:rPr lang="en-GB" sz="1200" dirty="0" smtClean="0">
                <a:latin typeface="Trebuchet MS" pitchFamily="34" charset="0"/>
              </a:rPr>
              <a:t>to improve performance by observation and use criteria </a:t>
            </a:r>
            <a:r>
              <a:rPr lang="en-GB" sz="1200" smtClean="0">
                <a:latin typeface="Trebuchet MS" pitchFamily="34" charset="0"/>
              </a:rPr>
              <a:t>for evaluation</a:t>
            </a:r>
          </a:p>
          <a:p>
            <a:pPr lvl="0"/>
            <a:endParaRPr lang="en-GB" sz="1200" dirty="0" smtClean="0">
              <a:latin typeface="Trebuchet MS" pitchFamily="34" charset="0"/>
            </a:endParaRPr>
          </a:p>
          <a:p>
            <a:pPr>
              <a:buFont typeface="Arial" pitchFamily="34" charset="0"/>
              <a:buChar char="•"/>
            </a:pPr>
            <a:r>
              <a:rPr lang="en-GB" sz="1200" dirty="0" smtClean="0">
                <a:latin typeface="Trebuchet MS" pitchFamily="34" charset="0"/>
              </a:rPr>
              <a:t>about the benefits of regular exercise and how their bodies feel when they exercise</a:t>
            </a:r>
            <a:endParaRPr lang="en-GB" sz="1200" b="1" dirty="0" smtClean="0">
              <a:latin typeface="Trebuchet MS" pitchFamily="34" charset="0"/>
            </a:endParaRPr>
          </a:p>
          <a:p>
            <a:endParaRPr lang="en-GB" sz="1100" dirty="0" smtClean="0">
              <a:latin typeface="Trebuchet MS" pitchFamily="34" charset="0"/>
            </a:endParaRPr>
          </a:p>
        </p:txBody>
      </p:sp>
      <p:sp>
        <p:nvSpPr>
          <p:cNvPr id="9" name="Rectangle 1"/>
          <p:cNvSpPr>
            <a:spLocks noChangeArrowheads="1"/>
          </p:cNvSpPr>
          <p:nvPr/>
        </p:nvSpPr>
        <p:spPr bwMode="auto">
          <a:xfrm>
            <a:off x="457200" y="30030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Trebuchet MS" pitchFamily="34" charset="0"/>
              <a:cs typeface="Arial" pitchFamily="34" charset="0"/>
            </a:endParaRPr>
          </a:p>
        </p:txBody>
      </p:sp>
      <p:sp>
        <p:nvSpPr>
          <p:cNvPr id="4" name="TextBox 3"/>
          <p:cNvSpPr txBox="1"/>
          <p:nvPr/>
        </p:nvSpPr>
        <p:spPr>
          <a:xfrm>
            <a:off x="142844" y="857232"/>
            <a:ext cx="7715304" cy="1015663"/>
          </a:xfrm>
          <a:prstGeom prst="rect">
            <a:avLst/>
          </a:prstGeom>
          <a:noFill/>
        </p:spPr>
        <p:txBody>
          <a:bodyPr wrap="square" rtlCol="0">
            <a:spAutoFit/>
          </a:bodyPr>
          <a:lstStyle/>
          <a:p>
            <a:r>
              <a:rPr lang="en-GB" sz="1000" dirty="0" smtClean="0">
                <a:latin typeface="Trebuchet MS" pitchFamily="34" charset="0"/>
              </a:rPr>
              <a:t>Over the year, children will continue to develop their mathematical skills  and knowledge through Maths Mastery.  Alongside this, the children will apply their maths skills across the curriculum, for example when taking measurements in science they will develop their use of vocabulary to compare and describe measurements and apply this understanding in everyday conversations about their work.  When collecting data in science, they will start to learn about statistics and interpret and construct simple charts. During geography lessons, the children will be studying the UK and learning new vocabulary to describe position and direction.</a:t>
            </a:r>
          </a:p>
        </p:txBody>
      </p:sp>
      <p:pic>
        <p:nvPicPr>
          <p:cNvPr id="22" name="Picture 21" descr="http://www.verbekefrench.com/wp-content/uploads/2013/03/7819701-seamless-pattern-with-numbers.jpg">
            <a:hlinkClick r:id="rId3"/>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01024" y="571480"/>
            <a:ext cx="830466" cy="634766"/>
          </a:xfrm>
          <a:prstGeom prst="rect">
            <a:avLst/>
          </a:prstGeom>
          <a:noFill/>
          <a:ln>
            <a:noFill/>
          </a:ln>
        </p:spPr>
      </p:pic>
      <p:sp>
        <p:nvSpPr>
          <p:cNvPr id="15" name="TextBox 14"/>
          <p:cNvSpPr txBox="1"/>
          <p:nvPr/>
        </p:nvSpPr>
        <p:spPr>
          <a:xfrm>
            <a:off x="2643174" y="2214554"/>
            <a:ext cx="3376626" cy="1477328"/>
          </a:xfrm>
          <a:prstGeom prst="rect">
            <a:avLst/>
          </a:prstGeom>
          <a:noFill/>
        </p:spPr>
        <p:txBody>
          <a:bodyPr wrap="square" rtlCol="0">
            <a:spAutoFit/>
          </a:bodyPr>
          <a:lstStyle/>
          <a:p>
            <a:r>
              <a:rPr lang="en-GB" sz="1000" b="1" dirty="0" smtClean="0">
                <a:latin typeface="Trebuchet MS" pitchFamily="34" charset="0"/>
              </a:rPr>
              <a:t>Exploring sounds and beat </a:t>
            </a:r>
          </a:p>
          <a:p>
            <a:r>
              <a:rPr lang="en-GB" sz="1000" dirty="0" smtClean="0">
                <a:latin typeface="Trebuchet MS" pitchFamily="34" charset="0"/>
              </a:rPr>
              <a:t>Compose a short piece of music </a:t>
            </a:r>
          </a:p>
          <a:p>
            <a:pPr>
              <a:buFont typeface="Arial" pitchFamily="34" charset="0"/>
              <a:buChar char="•"/>
            </a:pPr>
            <a:r>
              <a:rPr lang="en-GB" sz="1000" dirty="0" smtClean="0">
                <a:latin typeface="Trebuchet MS" pitchFamily="34" charset="0"/>
              </a:rPr>
              <a:t> to listen with concentration and understanding to a range of high-quality live and recorded music</a:t>
            </a:r>
          </a:p>
          <a:p>
            <a:pPr lvl="0">
              <a:buFont typeface="Arial" pitchFamily="34" charset="0"/>
              <a:buChar char="•"/>
            </a:pPr>
            <a:r>
              <a:rPr lang="en-GB" sz="1000" dirty="0" smtClean="0">
                <a:latin typeface="Trebuchet MS" pitchFamily="34" charset="0"/>
              </a:rPr>
              <a:t> to experiment with, create, select and combine sounds using the inter-related dimensions of music</a:t>
            </a:r>
          </a:p>
          <a:p>
            <a:endParaRPr lang="en-GB" sz="1000" dirty="0" smtClean="0">
              <a:solidFill>
                <a:srgbClr val="00B050"/>
              </a:solidFill>
              <a:latin typeface="Trebuchet MS" pitchFamily="34" charset="0"/>
            </a:endParaRPr>
          </a:p>
          <a:p>
            <a:r>
              <a:rPr lang="en-GB" sz="1000" dirty="0" smtClean="0">
                <a:solidFill>
                  <a:srgbClr val="00B050"/>
                </a:solidFill>
                <a:latin typeface="Trebuchet MS" pitchFamily="34" charset="0"/>
              </a:rPr>
              <a:t>Weekly playlists played during assemblies, lunch and breaks. Music used to introduce books/art/topics. </a:t>
            </a:r>
            <a:endParaRPr lang="en-GB" sz="1000" dirty="0">
              <a:solidFill>
                <a:srgbClr val="00B050"/>
              </a:solidFill>
              <a:latin typeface="Trebuchet MS" pitchFamily="34" charset="0"/>
            </a:endParaRPr>
          </a:p>
        </p:txBody>
      </p:sp>
      <p:sp>
        <p:nvSpPr>
          <p:cNvPr id="5" name="Footer Placeholder 4"/>
          <p:cNvSpPr>
            <a:spLocks noGrp="1"/>
          </p:cNvSpPr>
          <p:nvPr>
            <p:ph type="ftr" sz="quarter" idx="11"/>
          </p:nvPr>
        </p:nvSpPr>
        <p:spPr/>
        <p:txBody>
          <a:bodyPr/>
          <a:lstStyle/>
          <a:p>
            <a:pPr>
              <a:defRPr/>
            </a:pPr>
            <a:r>
              <a:rPr lang="en-GB" smtClean="0"/>
              <a:t>Review 2016</a:t>
            </a:r>
            <a:endParaRPr lang="en-GB"/>
          </a:p>
        </p:txBody>
      </p:sp>
      <p:pic>
        <p:nvPicPr>
          <p:cNvPr id="7" name="Picture 6"/>
          <p:cNvPicPr>
            <a:picLocks noChangeAspect="1"/>
          </p:cNvPicPr>
          <p:nvPr/>
        </p:nvPicPr>
        <p:blipFill>
          <a:blip r:embed="rId5"/>
          <a:stretch>
            <a:fillRect/>
          </a:stretch>
        </p:blipFill>
        <p:spPr>
          <a:xfrm>
            <a:off x="5075861" y="4214818"/>
            <a:ext cx="943938" cy="676786"/>
          </a:xfrm>
          <a:prstGeom prst="rect">
            <a:avLst/>
          </a:prstGeom>
        </p:spPr>
      </p:pic>
      <p:sp>
        <p:nvSpPr>
          <p:cNvPr id="17" name="Snip Diagonal Corner Rectangle 40"/>
          <p:cNvSpPr>
            <a:spLocks noChangeArrowheads="1"/>
          </p:cNvSpPr>
          <p:nvPr/>
        </p:nvSpPr>
        <p:spPr bwMode="auto">
          <a:xfrm>
            <a:off x="6019800" y="2834923"/>
            <a:ext cx="2809909" cy="372603"/>
          </a:xfrm>
          <a:custGeom>
            <a:avLst/>
            <a:gdLst>
              <a:gd name="T0" fmla="*/ 4263906 w 4263906"/>
              <a:gd name="T1" fmla="*/ 126474 h 252947"/>
              <a:gd name="T2" fmla="*/ 2131953 w 4263906"/>
              <a:gd name="T3" fmla="*/ 252947 h 252947"/>
              <a:gd name="T4" fmla="*/ 0 w 4263906"/>
              <a:gd name="T5" fmla="*/ 126474 h 252947"/>
              <a:gd name="T6" fmla="*/ 2131953 w 4263906"/>
              <a:gd name="T7" fmla="*/ 0 h 252947"/>
              <a:gd name="T8" fmla="*/ 0 60000 65536"/>
              <a:gd name="T9" fmla="*/ 5898240 60000 65536"/>
              <a:gd name="T10" fmla="*/ 11796480 60000 65536"/>
              <a:gd name="T11" fmla="*/ 17694720 60000 65536"/>
              <a:gd name="T12" fmla="*/ 21079 w 4263906"/>
              <a:gd name="T13" fmla="*/ 21079 h 252947"/>
              <a:gd name="T14" fmla="*/ 4242827 w 4263906"/>
              <a:gd name="T15" fmla="*/ 231868 h 252947"/>
            </a:gdLst>
            <a:ahLst/>
            <a:cxnLst>
              <a:cxn ang="T8">
                <a:pos x="T0" y="T1"/>
              </a:cxn>
              <a:cxn ang="T9">
                <a:pos x="T2" y="T3"/>
              </a:cxn>
              <a:cxn ang="T10">
                <a:pos x="T4" y="T5"/>
              </a:cxn>
              <a:cxn ang="T11">
                <a:pos x="T6" y="T7"/>
              </a:cxn>
            </a:cxnLst>
            <a:rect l="T12" t="T13" r="T14" b="T15"/>
            <a:pathLst>
              <a:path w="4263906" h="252947">
                <a:moveTo>
                  <a:pt x="0" y="0"/>
                </a:moveTo>
                <a:lnTo>
                  <a:pt x="4221747" y="0"/>
                </a:lnTo>
                <a:lnTo>
                  <a:pt x="4263906" y="42159"/>
                </a:lnTo>
                <a:lnTo>
                  <a:pt x="4263906" y="252947"/>
                </a:lnTo>
                <a:lnTo>
                  <a:pt x="42159" y="252947"/>
                </a:lnTo>
                <a:lnTo>
                  <a:pt x="0" y="210788"/>
                </a:lnTo>
                <a:lnTo>
                  <a:pt x="0" y="0"/>
                </a:lnTo>
                <a:close/>
              </a:path>
            </a:pathLst>
          </a:custGeom>
          <a:solidFill>
            <a:srgbClr val="FF3399"/>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100" dirty="0" smtClean="0">
                <a:solidFill>
                  <a:schemeClr val="lt1"/>
                </a:solidFill>
                <a:latin typeface="Trebuchet MS" pitchFamily="34" charset="0"/>
              </a:rPr>
              <a:t>Social, Moral and Cultural Education – including Religious Education and RRS</a:t>
            </a:r>
            <a:endParaRPr lang="en-GB" sz="1100" dirty="0">
              <a:solidFill>
                <a:schemeClr val="lt1"/>
              </a:solidFill>
              <a:latin typeface="Trebuchet MS" pitchFamily="34" charset="0"/>
            </a:endParaRPr>
          </a:p>
        </p:txBody>
      </p:sp>
      <p:sp>
        <p:nvSpPr>
          <p:cNvPr id="18" name="TextBox 17"/>
          <p:cNvSpPr txBox="1"/>
          <p:nvPr/>
        </p:nvSpPr>
        <p:spPr>
          <a:xfrm>
            <a:off x="6019799" y="3264951"/>
            <a:ext cx="2812449" cy="600164"/>
          </a:xfrm>
          <a:prstGeom prst="rect">
            <a:avLst/>
          </a:prstGeom>
          <a:noFill/>
        </p:spPr>
        <p:txBody>
          <a:bodyPr wrap="square" rtlCol="0">
            <a:spAutoFit/>
          </a:bodyPr>
          <a:lstStyle/>
          <a:p>
            <a:pPr>
              <a:spcAft>
                <a:spcPts val="0"/>
              </a:spcAft>
            </a:pPr>
            <a:r>
              <a:rPr lang="en-GB" sz="1100" dirty="0">
                <a:latin typeface="Trebuchet MS" pitchFamily="34" charset="0"/>
              </a:rPr>
              <a:t>SMSC is embedded in what we do and who we are </a:t>
            </a:r>
            <a:r>
              <a:rPr lang="en-GB" sz="1100" dirty="0" smtClean="0">
                <a:latin typeface="Trebuchet MS" pitchFamily="34" charset="0"/>
              </a:rPr>
              <a:t>everyday.</a:t>
            </a:r>
          </a:p>
          <a:p>
            <a:pPr>
              <a:spcAft>
                <a:spcPts val="0"/>
              </a:spcAft>
            </a:pPr>
            <a:r>
              <a:rPr lang="en-GB" sz="1100" b="1" dirty="0" smtClean="0"/>
              <a:t>RRS</a:t>
            </a:r>
            <a:r>
              <a:rPr lang="en-GB" sz="1100" dirty="0" smtClean="0"/>
              <a:t>: 38</a:t>
            </a:r>
            <a:endParaRPr lang="en-GB" sz="1100" b="1" dirty="0" smtClean="0">
              <a:latin typeface="Trebuchet MS" pitchFamily="34" charset="0"/>
            </a:endParaRPr>
          </a:p>
        </p:txBody>
      </p:sp>
      <p:sp>
        <p:nvSpPr>
          <p:cNvPr id="19" name="Snip Diagonal Corner Rectangle 58"/>
          <p:cNvSpPr>
            <a:spLocks noChangeArrowheads="1"/>
          </p:cNvSpPr>
          <p:nvPr/>
        </p:nvSpPr>
        <p:spPr bwMode="auto">
          <a:xfrm>
            <a:off x="6325800" y="3865115"/>
            <a:ext cx="2503909" cy="262662"/>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FF5050"/>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chemeClr val="lt1"/>
                </a:solidFill>
                <a:latin typeface="Trebuchet MS" panose="020B0603020202020204" pitchFamily="34" charset="0"/>
              </a:rPr>
              <a:t>Computing</a:t>
            </a:r>
            <a:endParaRPr lang="en-GB" sz="1200" dirty="0">
              <a:solidFill>
                <a:schemeClr val="lt1"/>
              </a:solidFill>
              <a:latin typeface="Trebuchet MS" pitchFamily="34" charset="0"/>
            </a:endParaRPr>
          </a:p>
        </p:txBody>
      </p:sp>
      <p:sp>
        <p:nvSpPr>
          <p:cNvPr id="8" name="TextBox 7"/>
          <p:cNvSpPr txBox="1"/>
          <p:nvPr/>
        </p:nvSpPr>
        <p:spPr>
          <a:xfrm>
            <a:off x="6325800" y="4214818"/>
            <a:ext cx="2461042" cy="2123658"/>
          </a:xfrm>
          <a:prstGeom prst="rect">
            <a:avLst/>
          </a:prstGeom>
          <a:noFill/>
        </p:spPr>
        <p:txBody>
          <a:bodyPr wrap="square" rtlCol="0">
            <a:spAutoFit/>
          </a:bodyPr>
          <a:lstStyle/>
          <a:p>
            <a:r>
              <a:rPr lang="en-GB" sz="1200" u="sng" dirty="0"/>
              <a:t>Google Drive, </a:t>
            </a:r>
            <a:r>
              <a:rPr lang="en-GB" sz="1200" u="sng" dirty="0" smtClean="0"/>
              <a:t>emailing and document sharing</a:t>
            </a:r>
          </a:p>
          <a:p>
            <a:pPr marL="171450" indent="-171450">
              <a:buFont typeface="Arial" panose="020B0604020202020204" pitchFamily="34" charset="0"/>
              <a:buChar char="•"/>
            </a:pPr>
            <a:r>
              <a:rPr lang="en-GB" sz="1200" dirty="0" smtClean="0"/>
              <a:t>to use </a:t>
            </a:r>
            <a:r>
              <a:rPr lang="en-GB" sz="1200" dirty="0"/>
              <a:t>technology safely and respectfully, keeping personal information private</a:t>
            </a:r>
          </a:p>
          <a:p>
            <a:pPr marL="171450" indent="-171450">
              <a:buFont typeface="Arial" panose="020B0604020202020204" pitchFamily="34" charset="0"/>
              <a:buChar char="•"/>
            </a:pPr>
            <a:r>
              <a:rPr lang="en-GB" sz="1200" dirty="0"/>
              <a:t>t</a:t>
            </a:r>
            <a:r>
              <a:rPr lang="en-GB" sz="1200" dirty="0" smtClean="0"/>
              <a:t>o identify </a:t>
            </a:r>
            <a:r>
              <a:rPr lang="en-GB" sz="1200" dirty="0"/>
              <a:t>where to go for help and support when they have concerns about content or contact on the internet or other online technologies</a:t>
            </a:r>
          </a:p>
          <a:p>
            <a:endParaRPr lang="en-GB" sz="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3448</TotalTime>
  <Words>742</Words>
  <Application>Microsoft Office PowerPoint</Application>
  <PresentationFormat>On-screen Show (4:3)</PresentationFormat>
  <Paragraphs>75</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Times New Roman</vt:lpstr>
      <vt:lpstr>Trebuchet MS</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dc:creator>
  <cp:lastModifiedBy>Claire Powell</cp:lastModifiedBy>
  <cp:revision>192</cp:revision>
  <cp:lastPrinted>2016-06-22T13:10:23Z</cp:lastPrinted>
  <dcterms:created xsi:type="dcterms:W3CDTF">2012-02-09T19:12:23Z</dcterms:created>
  <dcterms:modified xsi:type="dcterms:W3CDTF">2016-10-18T09:57:56Z</dcterms:modified>
</cp:coreProperties>
</file>