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CC"/>
    <a:srgbClr val="CC66FF"/>
    <a:srgbClr val="FF5050"/>
    <a:srgbClr val="FFFF66"/>
    <a:srgbClr val="FF3399"/>
    <a:srgbClr val="CC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660"/>
  </p:normalViewPr>
  <p:slideViewPr>
    <p:cSldViewPr>
      <p:cViewPr varScale="1">
        <p:scale>
          <a:sx n="67" d="100"/>
          <a:sy n="67" d="100"/>
        </p:scale>
        <p:origin x="-17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C6F113-F314-4CB9-B2FB-4E21407688EA}" type="datetimeFigureOut">
              <a:rPr lang="en-GB" smtClean="0"/>
              <a:pPr/>
              <a:t>16/03/2016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19044E8-AB86-44E0-9FB7-844FE0F4A2D0}" type="slidenum">
              <a:rPr lang="en-GB" smtClean="0"/>
              <a:pPr/>
              <a:t>‹#›</a:t>
            </a:fld>
            <a:endParaRPr lang="en-GB"/>
          </a:p>
        </p:txBody>
      </p:sp>
    </p:spTree>
    <p:extLst>
      <p:ext uri="{BB962C8B-B14F-4D97-AF65-F5344CB8AC3E}">
        <p14:creationId xmlns="" xmlns:p14="http://schemas.microsoft.com/office/powerpoint/2010/main" val="291534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9044E8-AB86-44E0-9FB7-844FE0F4A2D0}" type="slidenum">
              <a:rPr lang="en-GB" smtClean="0"/>
              <a:pPr/>
              <a:t>2</a:t>
            </a:fld>
            <a:endParaRPr lang="en-GB"/>
          </a:p>
        </p:txBody>
      </p:sp>
    </p:spTree>
    <p:extLst>
      <p:ext uri="{BB962C8B-B14F-4D97-AF65-F5344CB8AC3E}">
        <p14:creationId xmlns="" xmlns:p14="http://schemas.microsoft.com/office/powerpoint/2010/main" val="149727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D458E3C-24A0-443C-89C9-790CBFBEABC8}" type="datetimeFigureOut">
              <a:rPr lang="en-GB"/>
              <a:pPr>
                <a:defRPr/>
              </a:pPr>
              <a:t>16/03/2016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D34163F-D2D0-42AA-BB12-DB93875F22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6EECC3-C1C9-4C8D-8F03-1586F1CA64E2}" type="datetimeFigureOut">
              <a:rPr lang="en-GB"/>
              <a:pPr>
                <a:defRPr/>
              </a:pPr>
              <a:t>16/03/2016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A8C8FCA-2429-4872-860C-31AD959C227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1552F13-CCED-4E65-926C-DE65344A17F3}" type="datetimeFigureOut">
              <a:rPr lang="en-GB"/>
              <a:pPr>
                <a:defRPr/>
              </a:pPr>
              <a:t>16/03/2016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CE4B2E-307E-4AAE-AC35-2D08A6EB158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EA209EA-BF8A-4511-839C-D71B8A2CD367}" type="datetimeFigureOut">
              <a:rPr lang="en-GB"/>
              <a:pPr>
                <a:defRPr/>
              </a:pPr>
              <a:t>16/03/2016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234835-A8AF-4083-8CE6-43E34D72A9C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D3172D-5B15-4203-90D8-54F3D295E56C}" type="datetimeFigureOut">
              <a:rPr lang="en-GB"/>
              <a:pPr>
                <a:defRPr/>
              </a:pPr>
              <a:t>16/03/2016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B33026B-82AD-4516-95F3-7A73CD0EAC8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CD5DF76-7AFD-430D-8AA7-695ACD5EB8FE}" type="datetimeFigureOut">
              <a:rPr lang="en-GB"/>
              <a:pPr>
                <a:defRPr/>
              </a:pPr>
              <a:t>16/03/2016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6C7D185-723F-4C47-ABE9-E57A3BABE65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8FE31D3-9C17-44AB-B3ED-575636DE220F}" type="datetimeFigureOut">
              <a:rPr lang="en-GB"/>
              <a:pPr>
                <a:defRPr/>
              </a:pPr>
              <a:t>16/03/2016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1B54722-6341-4E17-8456-15532A5EDD5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BB861B2-D529-4A7E-B7CF-86B565D0DDE3}" type="datetimeFigureOut">
              <a:rPr lang="en-GB"/>
              <a:pPr>
                <a:defRPr/>
              </a:pPr>
              <a:t>16/03/2016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C264371-6C62-462C-B7B6-718BC572C59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9C2BD5-7215-4880-930F-4E1F6AF86357}" type="datetimeFigureOut">
              <a:rPr lang="en-GB"/>
              <a:pPr>
                <a:defRPr/>
              </a:pPr>
              <a:t>16/03/2016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18F205B-F4E7-4FDF-8CDB-704CF659F60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E5F286-0D96-4634-B30B-76C0F27C9045}" type="datetimeFigureOut">
              <a:rPr lang="en-GB"/>
              <a:pPr>
                <a:defRPr/>
              </a:pPr>
              <a:t>16/03/2016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76C6B35-7FB0-48C5-B27F-5909C508EA9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317880-A63A-4A3D-ADDB-C3718CA81613}" type="datetimeFigureOut">
              <a:rPr lang="en-GB"/>
              <a:pPr>
                <a:defRPr/>
              </a:pPr>
              <a:t>16/03/2016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A591D9-E28E-46E4-8AFA-3DD0F3AE28A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2ECE1CC-FFA0-4477-AD05-F9D689C31953}" type="datetimeFigureOut">
              <a:rPr lang="en-GB"/>
              <a:pPr>
                <a:defRPr/>
              </a:pPr>
              <a:t>16/03/2016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8A5227-6C6C-45D8-BBE0-92203D0AE99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uk/url?q=http://www.amazon.co.uk/Floodland-Marcus-Sedgwick/dp/1858817633&amp;sa=U&amp;ei=NM92VbzGH4q17gao9ICoAg&amp;ved=0CBgQ9QEwAQ&amp;sig2=B-3UG8ElMw3yzuXIrECMKA&amp;usg=AFQjCNE1qRoDZ1_MZT8qw_er2f3U58IAIQ" TargetMode="External"/><Relationship Id="rId1" Type="http://schemas.openxmlformats.org/officeDocument/2006/relationships/slideLayout" Target="../slideLayouts/slideLayout7.xml"/><Relationship Id="rId6" Type="http://schemas.openxmlformats.org/officeDocument/2006/relationships/hyperlink" Target="http://www.google.co.uk/url?q=http://en.wikipedia.org/wiki/Association_of_British_Counties&amp;sa=U&amp;ved=0CBgQ9QEwAWoVChMI0pa9yeuJxgIVigjbCh016gB_&amp;sig2=yoOWp8NA_2rP6-I-gXPtTQ&amp;usg=AFQjCNFqcgSUfWo9dnN6C8qlRCshjFMYBA" TargetMode="External"/><Relationship Id="rId5" Type="http://schemas.openxmlformats.org/officeDocument/2006/relationships/image" Target="../media/image2.jpeg"/><Relationship Id="rId4" Type="http://schemas.openxmlformats.org/officeDocument/2006/relationships/hyperlink" Target="http://www.google.co.uk/url?q=http://cs.wellesley.edu/~tanner10/world-maps/&amp;sa=U&amp;ei=Uc92VdPrHI2X7QatoIHoAg&amp;ved=0CCQQ9QEwBw&amp;sig2=lcMT_ix1boY1u87E_MNVxw&amp;usg=AFQjCNGfRBvwasexE8vU5S1flOtgIdOnB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wUipKpTuIercZM&amp;tbnid=p4SQPv8_gExJyM:&amp;ved=0CAUQjRw&amp;url=http://www.verbekefrench.com/2013/03/french-vocabulary-8-count-french-numbers-2-2/&amp;ei=PxvZU_mjEsLVOaG-gLAF&amp;bvm=bv.71778758,d.ZGU&amp;psig=AFQjCNGvN_jwDTa0p-80tBaNMkxfwPxf0A&amp;ust=140682357026286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3786182" y="214290"/>
            <a:ext cx="514353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400" dirty="0" smtClean="0">
                <a:solidFill>
                  <a:schemeClr val="tx1">
                    <a:lumMod val="85000"/>
                    <a:lumOff val="15000"/>
                  </a:schemeClr>
                </a:solidFill>
                <a:latin typeface="Trebuchet MS" pitchFamily="34" charset="0"/>
              </a:rPr>
              <a:t>Year Six Spring Term Overview</a:t>
            </a:r>
            <a:endParaRPr lang="en-GB" sz="1400" dirty="0">
              <a:solidFill>
                <a:schemeClr val="tx1">
                  <a:lumMod val="85000"/>
                  <a:lumOff val="15000"/>
                </a:schemeClr>
              </a:solidFill>
              <a:latin typeface="Trebuchet MS" pitchFamily="34" charset="0"/>
            </a:endParaRPr>
          </a:p>
        </p:txBody>
      </p:sp>
      <p:sp>
        <p:nvSpPr>
          <p:cNvPr id="40" name="Round Single Corner Rectangle 39"/>
          <p:cNvSpPr>
            <a:spLocks noChangeArrowheads="1"/>
          </p:cNvSpPr>
          <p:nvPr/>
        </p:nvSpPr>
        <p:spPr bwMode="auto">
          <a:xfrm>
            <a:off x="285720" y="214290"/>
            <a:ext cx="3357586"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tx1">
                    <a:lumMod val="85000"/>
                    <a:lumOff val="15000"/>
                  </a:schemeClr>
                </a:solidFill>
                <a:latin typeface="Trebuchet MS" pitchFamily="34" charset="0"/>
              </a:rPr>
              <a:t>Spring Term: London and Beyond</a:t>
            </a:r>
            <a:endParaRPr lang="en-GB" sz="1600" dirty="0">
              <a:solidFill>
                <a:schemeClr val="tx1">
                  <a:lumMod val="85000"/>
                  <a:lumOff val="15000"/>
                </a:schemeClr>
              </a:solidFill>
              <a:latin typeface="Trebuchet MS" pitchFamily="34" charset="0"/>
            </a:endParaRPr>
          </a:p>
        </p:txBody>
      </p:sp>
      <p:sp>
        <p:nvSpPr>
          <p:cNvPr id="10" name="TextBox 9"/>
          <p:cNvSpPr txBox="1"/>
          <p:nvPr/>
        </p:nvSpPr>
        <p:spPr>
          <a:xfrm>
            <a:off x="251520" y="2636912"/>
            <a:ext cx="3429024" cy="3785652"/>
          </a:xfrm>
          <a:prstGeom prst="rect">
            <a:avLst/>
          </a:prstGeom>
          <a:noFill/>
        </p:spPr>
        <p:txBody>
          <a:bodyPr wrap="square" rtlCol="0">
            <a:spAutoFit/>
          </a:bodyPr>
          <a:lstStyle/>
          <a:p>
            <a:r>
              <a:rPr lang="en-GB" sz="1000" b="1" u="sng" dirty="0" smtClean="0">
                <a:solidFill>
                  <a:srgbClr val="000000"/>
                </a:solidFill>
                <a:latin typeface="Trebuchet MS" pitchFamily="34" charset="0"/>
                <a:cs typeface="Times New Roman" pitchFamily="18" charset="0"/>
              </a:rPr>
              <a:t>Programme of study includes: </a:t>
            </a:r>
            <a:r>
              <a:rPr lang="en-GB" sz="1000" dirty="0" smtClean="0">
                <a:solidFill>
                  <a:srgbClr val="000000"/>
                </a:solidFill>
                <a:latin typeface="Trebuchet MS" pitchFamily="34" charset="0"/>
                <a:cs typeface="Times New Roman" pitchFamily="18" charset="0"/>
              </a:rPr>
              <a:t>word reading, comprehension, transcription and presentation, handwriting, composition and vocabulary, grammar and punctuation.</a:t>
            </a:r>
          </a:p>
          <a:p>
            <a:endParaRPr lang="en-GB" sz="1000" dirty="0" smtClean="0">
              <a:solidFill>
                <a:srgbClr val="000000"/>
              </a:solidFill>
              <a:latin typeface="Trebuchet MS" pitchFamily="34" charset="0"/>
              <a:cs typeface="Times New Roman" pitchFamily="18" charset="0"/>
            </a:endParaRPr>
          </a:p>
          <a:p>
            <a:r>
              <a:rPr lang="en-GB" sz="1000" b="1" u="sng" dirty="0" smtClean="0">
                <a:solidFill>
                  <a:srgbClr val="000000"/>
                </a:solidFill>
                <a:latin typeface="Trebuchet MS" pitchFamily="34" charset="0"/>
                <a:cs typeface="Times New Roman" pitchFamily="18" charset="0"/>
              </a:rPr>
              <a:t>The process of writing includes</a:t>
            </a:r>
            <a:r>
              <a:rPr lang="en-GB" sz="1000" b="1" dirty="0" smtClean="0">
                <a:solidFill>
                  <a:srgbClr val="000000"/>
                </a:solidFill>
                <a:latin typeface="Trebuchet MS" pitchFamily="34" charset="0"/>
                <a:cs typeface="Times New Roman" pitchFamily="18" charset="0"/>
              </a:rPr>
              <a:t>: </a:t>
            </a:r>
            <a:r>
              <a:rPr lang="en-GB" sz="1000" dirty="0" smtClean="0">
                <a:latin typeface="Trebuchet MS" pitchFamily="34" charset="0"/>
              </a:rPr>
              <a:t>Introduce meaningful opportunity to write, Analysis of text - Read and study genre examples - Talk opportunities - Shared/modelled writing – Planning –Writing - Editing and improving – Publishing </a:t>
            </a:r>
          </a:p>
          <a:p>
            <a:endParaRPr lang="en-GB" sz="1000" dirty="0" smtClean="0">
              <a:solidFill>
                <a:srgbClr val="000000"/>
              </a:solidFill>
              <a:latin typeface="Trebuchet MS" pitchFamily="34" charset="0"/>
              <a:cs typeface="Times New Roman" pitchFamily="18" charset="0"/>
            </a:endParaRPr>
          </a:p>
          <a:p>
            <a:r>
              <a:rPr lang="en-GB" sz="1000" b="1" u="sng" dirty="0" smtClean="0">
                <a:solidFill>
                  <a:srgbClr val="000000"/>
                </a:solidFill>
                <a:latin typeface="Trebuchet MS" pitchFamily="34" charset="0"/>
                <a:cs typeface="Times New Roman" pitchFamily="18" charset="0"/>
              </a:rPr>
              <a:t>Inspiration: </a:t>
            </a:r>
          </a:p>
          <a:p>
            <a:r>
              <a:rPr lang="en-GB" sz="1000" dirty="0" smtClean="0">
                <a:solidFill>
                  <a:srgbClr val="FFC000"/>
                </a:solidFill>
                <a:latin typeface="Trebuchet MS" pitchFamily="34" charset="0"/>
              </a:rPr>
              <a:t>Highwayman </a:t>
            </a:r>
            <a:r>
              <a:rPr lang="en-GB" sz="1000" i="1" dirty="0" smtClean="0">
                <a:solidFill>
                  <a:srgbClr val="FFC000"/>
                </a:solidFill>
                <a:latin typeface="Trebuchet MS" pitchFamily="34" charset="0"/>
              </a:rPr>
              <a:t>by Alfred Noyes</a:t>
            </a:r>
            <a:endParaRPr lang="en-GB" sz="1000" dirty="0" smtClean="0">
              <a:solidFill>
                <a:srgbClr val="FFC000"/>
              </a:solidFill>
              <a:latin typeface="Trebuchet MS" pitchFamily="34" charset="0"/>
            </a:endParaRPr>
          </a:p>
          <a:p>
            <a:r>
              <a:rPr lang="en-GB" sz="1000" dirty="0" err="1" smtClean="0">
                <a:solidFill>
                  <a:srgbClr val="FFC000"/>
                </a:solidFill>
                <a:latin typeface="Trebuchet MS" pitchFamily="34" charset="0"/>
              </a:rPr>
              <a:t>Floodland</a:t>
            </a:r>
            <a:r>
              <a:rPr lang="en-GB" sz="1000" dirty="0" smtClean="0">
                <a:solidFill>
                  <a:srgbClr val="FFC000"/>
                </a:solidFill>
                <a:latin typeface="Trebuchet MS" pitchFamily="34" charset="0"/>
              </a:rPr>
              <a:t> </a:t>
            </a:r>
            <a:r>
              <a:rPr lang="en-GB" sz="1000" i="1" dirty="0" smtClean="0">
                <a:solidFill>
                  <a:srgbClr val="FFC000"/>
                </a:solidFill>
                <a:latin typeface="Trebuchet MS" pitchFamily="34" charset="0"/>
              </a:rPr>
              <a:t> by</a:t>
            </a:r>
            <a:r>
              <a:rPr lang="en-GB" sz="1000" dirty="0" smtClean="0">
                <a:solidFill>
                  <a:srgbClr val="FFC000"/>
                </a:solidFill>
                <a:latin typeface="Trebuchet MS" pitchFamily="34" charset="0"/>
              </a:rPr>
              <a:t> </a:t>
            </a:r>
            <a:r>
              <a:rPr lang="en-GB" sz="1000" i="1" dirty="0" smtClean="0">
                <a:solidFill>
                  <a:srgbClr val="FFC000"/>
                </a:solidFill>
                <a:latin typeface="Trebuchet MS" pitchFamily="34" charset="0"/>
              </a:rPr>
              <a:t>Marcus Sedgwick</a:t>
            </a:r>
            <a:endParaRPr lang="en-GB" sz="1000" dirty="0" smtClean="0">
              <a:solidFill>
                <a:srgbClr val="FFC000"/>
              </a:solidFill>
              <a:latin typeface="Trebuchet MS" pitchFamily="34" charset="0"/>
            </a:endParaRPr>
          </a:p>
          <a:p>
            <a:r>
              <a:rPr lang="en-GB" sz="1000" dirty="0" smtClean="0">
                <a:solidFill>
                  <a:srgbClr val="FFC000"/>
                </a:solidFill>
                <a:latin typeface="Trebuchet MS" pitchFamily="34" charset="0"/>
              </a:rPr>
              <a:t>El </a:t>
            </a:r>
            <a:r>
              <a:rPr lang="en-GB" sz="1000" dirty="0" err="1" smtClean="0">
                <a:solidFill>
                  <a:srgbClr val="FFC000"/>
                </a:solidFill>
                <a:latin typeface="Trebuchet MS" pitchFamily="34" charset="0"/>
              </a:rPr>
              <a:t>Caminante</a:t>
            </a:r>
            <a:r>
              <a:rPr lang="en-GB" sz="1000" dirty="0" smtClean="0">
                <a:solidFill>
                  <a:srgbClr val="FFC000"/>
                </a:solidFill>
                <a:latin typeface="Trebuchet MS" pitchFamily="34" charset="0"/>
              </a:rPr>
              <a:t>, a short film</a:t>
            </a:r>
          </a:p>
          <a:p>
            <a:r>
              <a:rPr lang="en-GB" sz="1000" dirty="0" smtClean="0">
                <a:latin typeface="Trebuchet MS" pitchFamily="34" charset="0"/>
              </a:rPr>
              <a:t>Link with: The Man who walked between the </a:t>
            </a:r>
            <a:r>
              <a:rPr lang="en-GB" sz="1000" i="1" dirty="0" smtClean="0">
                <a:latin typeface="Trebuchet MS" pitchFamily="34" charset="0"/>
              </a:rPr>
              <a:t>Towers by </a:t>
            </a:r>
            <a:r>
              <a:rPr lang="en-GB" sz="1000" i="1" dirty="0" err="1" smtClean="0">
                <a:latin typeface="Trebuchet MS" pitchFamily="34" charset="0"/>
              </a:rPr>
              <a:t>Mordicai</a:t>
            </a:r>
            <a:r>
              <a:rPr lang="en-GB" sz="1000" i="1" dirty="0" smtClean="0">
                <a:latin typeface="Trebuchet MS" pitchFamily="34" charset="0"/>
              </a:rPr>
              <a:t> Gerstein </a:t>
            </a:r>
            <a:endParaRPr lang="en-GB" sz="1000" dirty="0" smtClean="0">
              <a:latin typeface="Trebuchet MS" pitchFamily="34" charset="0"/>
            </a:endParaRPr>
          </a:p>
          <a:p>
            <a:r>
              <a:rPr lang="en-GB" sz="1000" dirty="0" smtClean="0">
                <a:latin typeface="Trebuchet MS" pitchFamily="34" charset="0"/>
              </a:rPr>
              <a:t>and Man on a Wire, a documentary </a:t>
            </a:r>
          </a:p>
          <a:p>
            <a:r>
              <a:rPr lang="en-GB" sz="1000" dirty="0" smtClean="0">
                <a:solidFill>
                  <a:srgbClr val="FFC000"/>
                </a:solidFill>
                <a:latin typeface="Trebuchet MS" pitchFamily="34" charset="0"/>
              </a:rPr>
              <a:t>Rose Blanche </a:t>
            </a:r>
            <a:r>
              <a:rPr lang="en-GB" sz="1000" i="1" dirty="0" smtClean="0">
                <a:solidFill>
                  <a:srgbClr val="FFC000"/>
                </a:solidFill>
                <a:latin typeface="Trebuchet MS" pitchFamily="34" charset="0"/>
              </a:rPr>
              <a:t>by Ian </a:t>
            </a:r>
            <a:r>
              <a:rPr lang="en-GB" sz="1000" i="1" dirty="0" err="1" smtClean="0">
                <a:solidFill>
                  <a:srgbClr val="FFC000"/>
                </a:solidFill>
                <a:latin typeface="Trebuchet MS" pitchFamily="34" charset="0"/>
              </a:rPr>
              <a:t>McKewan</a:t>
            </a:r>
            <a:endParaRPr lang="en-GB" sz="1000" dirty="0" smtClean="0">
              <a:solidFill>
                <a:srgbClr val="FFC000"/>
              </a:solidFill>
              <a:latin typeface="Trebuchet MS" pitchFamily="34" charset="0"/>
            </a:endParaRPr>
          </a:p>
          <a:p>
            <a:r>
              <a:rPr lang="en-GB" sz="1000" dirty="0" smtClean="0">
                <a:latin typeface="Trebuchet MS" pitchFamily="34" charset="0"/>
              </a:rPr>
              <a:t> </a:t>
            </a:r>
            <a:endParaRPr lang="en-GB" sz="1000" i="1" dirty="0" smtClean="0">
              <a:solidFill>
                <a:srgbClr val="000000"/>
              </a:solidFill>
              <a:latin typeface="Trebuchet MS" pitchFamily="34" charset="0"/>
              <a:cs typeface="Times New Roman" pitchFamily="18" charset="0"/>
            </a:endParaRPr>
          </a:p>
          <a:p>
            <a:pPr fontAlgn="auto">
              <a:spcBef>
                <a:spcPts val="0"/>
              </a:spcBef>
              <a:spcAft>
                <a:spcPts val="0"/>
              </a:spcAft>
              <a:defRPr/>
            </a:pPr>
            <a:r>
              <a:rPr lang="en-GB" sz="1000" dirty="0" smtClean="0">
                <a:solidFill>
                  <a:srgbClr val="000000"/>
                </a:solidFill>
                <a:latin typeface="Trebuchet MS" pitchFamily="34" charset="0"/>
                <a:cs typeface="Times New Roman" pitchFamily="18" charset="0"/>
              </a:rPr>
              <a:t>During Guided Reading children will explore a variety of books which will inspire discussion and debate. </a:t>
            </a:r>
          </a:p>
          <a:p>
            <a:pPr marL="171450" indent="-171450" fontAlgn="auto">
              <a:spcBef>
                <a:spcPts val="0"/>
              </a:spcBef>
              <a:spcAft>
                <a:spcPts val="0"/>
              </a:spcAft>
              <a:defRPr/>
            </a:pPr>
            <a:endParaRPr lang="en-GB" sz="1000" i="1" dirty="0" smtClean="0">
              <a:solidFill>
                <a:srgbClr val="000000"/>
              </a:solidFill>
              <a:latin typeface="Trebuchet MS" pitchFamily="34" charset="0"/>
              <a:cs typeface="Times New Roman" pitchFamily="18" charset="0"/>
            </a:endParaRPr>
          </a:p>
          <a:p>
            <a:pPr fontAlgn="auto">
              <a:spcBef>
                <a:spcPts val="0"/>
              </a:spcBef>
              <a:spcAft>
                <a:spcPts val="0"/>
              </a:spcAft>
              <a:defRPr/>
            </a:pPr>
            <a:r>
              <a:rPr lang="en-GB" sz="1000" b="1" dirty="0" smtClean="0">
                <a:solidFill>
                  <a:srgbClr val="000000"/>
                </a:solidFill>
                <a:latin typeface="Trebuchet MS" pitchFamily="34" charset="0"/>
                <a:cs typeface="Times New Roman" pitchFamily="18" charset="0"/>
              </a:rPr>
              <a:t>Class Reading Book</a:t>
            </a:r>
            <a:r>
              <a:rPr lang="en-GB" sz="1000" dirty="0" smtClean="0">
                <a:solidFill>
                  <a:srgbClr val="000000"/>
                </a:solidFill>
                <a:latin typeface="Trebuchet MS" pitchFamily="34" charset="0"/>
                <a:cs typeface="Times New Roman" pitchFamily="18" charset="0"/>
              </a:rPr>
              <a:t>:</a:t>
            </a:r>
          </a:p>
        </p:txBody>
      </p:sp>
      <p:sp>
        <p:nvSpPr>
          <p:cNvPr id="11" name="Snip Diagonal Corner Rectangle 7"/>
          <p:cNvSpPr>
            <a:spLocks noChangeArrowheads="1"/>
          </p:cNvSpPr>
          <p:nvPr/>
        </p:nvSpPr>
        <p:spPr bwMode="auto">
          <a:xfrm>
            <a:off x="245930" y="2312492"/>
            <a:ext cx="3325938" cy="25271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English</a:t>
            </a:r>
            <a:endParaRPr lang="en-GB" sz="1200" dirty="0">
              <a:solidFill>
                <a:srgbClr val="002060"/>
              </a:solidFill>
              <a:latin typeface="Trebuchet MS" pitchFamily="34" charset="0"/>
            </a:endParaRPr>
          </a:p>
        </p:txBody>
      </p:sp>
      <p:sp>
        <p:nvSpPr>
          <p:cNvPr id="12" name="Snip Diagonal Corner Rectangle 34"/>
          <p:cNvSpPr>
            <a:spLocks noChangeArrowheads="1"/>
          </p:cNvSpPr>
          <p:nvPr/>
        </p:nvSpPr>
        <p:spPr bwMode="auto">
          <a:xfrm>
            <a:off x="3714744" y="2285992"/>
            <a:ext cx="228601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6">
              <a:lumMod val="5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Geography</a:t>
            </a:r>
            <a:endParaRPr lang="en-GB" sz="1200" dirty="0">
              <a:solidFill>
                <a:schemeClr val="lt1"/>
              </a:solidFill>
              <a:latin typeface="Trebuchet MS" pitchFamily="34" charset="0"/>
            </a:endParaRPr>
          </a:p>
        </p:txBody>
      </p:sp>
      <p:sp>
        <p:nvSpPr>
          <p:cNvPr id="14" name="Snip Diagonal Corner Rectangle 40"/>
          <p:cNvSpPr>
            <a:spLocks noChangeArrowheads="1"/>
          </p:cNvSpPr>
          <p:nvPr/>
        </p:nvSpPr>
        <p:spPr bwMode="auto">
          <a:xfrm>
            <a:off x="6215074" y="2285992"/>
            <a:ext cx="2736304" cy="39566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itchFamily="34" charset="0"/>
              </a:rPr>
              <a:t>Social, Moral and Cultural Education – including Religious Education and RRS</a:t>
            </a:r>
            <a:endParaRPr lang="en-GB" sz="1200" dirty="0">
              <a:solidFill>
                <a:schemeClr val="lt1"/>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Trebuchet MS" pitchFamily="34" charset="0"/>
            </a:endParaRPr>
          </a:p>
        </p:txBody>
      </p:sp>
      <p:sp>
        <p:nvSpPr>
          <p:cNvPr id="6" name="TextBox 5"/>
          <p:cNvSpPr txBox="1"/>
          <p:nvPr/>
        </p:nvSpPr>
        <p:spPr>
          <a:xfrm>
            <a:off x="6215074" y="2714620"/>
            <a:ext cx="2668482" cy="1323439"/>
          </a:xfrm>
          <a:prstGeom prst="rect">
            <a:avLst/>
          </a:prstGeom>
          <a:noFill/>
        </p:spPr>
        <p:txBody>
          <a:bodyPr wrap="square" rtlCol="0">
            <a:spAutoFit/>
          </a:bodyPr>
          <a:lstStyle/>
          <a:p>
            <a:pPr>
              <a:spcAft>
                <a:spcPts val="0"/>
              </a:spcAft>
            </a:pPr>
            <a:r>
              <a:rPr lang="en-GB" sz="1000" dirty="0">
                <a:latin typeface="Trebuchet MS" pitchFamily="34" charset="0"/>
              </a:rPr>
              <a:t>SMSC is embedded in what we do and who we are </a:t>
            </a:r>
            <a:r>
              <a:rPr lang="en-GB" sz="1000" dirty="0" smtClean="0">
                <a:latin typeface="Trebuchet MS" pitchFamily="34" charset="0"/>
              </a:rPr>
              <a:t>everyday.</a:t>
            </a:r>
          </a:p>
          <a:p>
            <a:pPr>
              <a:spcAft>
                <a:spcPts val="0"/>
              </a:spcAft>
            </a:pPr>
            <a:endParaRPr lang="en-GB" sz="1000" dirty="0" smtClean="0">
              <a:latin typeface="Trebuchet MS" pitchFamily="34" charset="0"/>
            </a:endParaRPr>
          </a:p>
          <a:p>
            <a:pPr>
              <a:spcAft>
                <a:spcPts val="0"/>
              </a:spcAft>
            </a:pPr>
            <a:r>
              <a:rPr lang="en-GB" sz="1000" b="1" dirty="0" smtClean="0">
                <a:latin typeface="Trebuchet MS" pitchFamily="34" charset="0"/>
              </a:rPr>
              <a:t>Religious education</a:t>
            </a:r>
          </a:p>
          <a:p>
            <a:pPr>
              <a:spcAft>
                <a:spcPts val="0"/>
              </a:spcAft>
            </a:pPr>
            <a:r>
              <a:rPr lang="en-GB" sz="1000" dirty="0" smtClean="0">
                <a:latin typeface="Trebuchet MS" pitchFamily="34" charset="0"/>
              </a:rPr>
              <a:t>What can we learn from Christian religious buildings?</a:t>
            </a:r>
          </a:p>
          <a:p>
            <a:pPr>
              <a:spcAft>
                <a:spcPts val="0"/>
              </a:spcAft>
            </a:pPr>
            <a:endParaRPr lang="en-GB" sz="1000" dirty="0" smtClean="0">
              <a:latin typeface="Trebuchet MS" pitchFamily="34" charset="0"/>
            </a:endParaRPr>
          </a:p>
          <a:p>
            <a:pPr>
              <a:spcAft>
                <a:spcPts val="0"/>
              </a:spcAft>
            </a:pPr>
            <a:r>
              <a:rPr lang="en-GB" sz="1000" b="1" dirty="0" smtClean="0">
                <a:latin typeface="Trebuchet MS" pitchFamily="34" charset="0"/>
              </a:rPr>
              <a:t>RRS: 22, 24, 25 and 27 </a:t>
            </a:r>
          </a:p>
        </p:txBody>
      </p:sp>
      <p:sp>
        <p:nvSpPr>
          <p:cNvPr id="18" name="Snip Diagonal Corner Rectangle 42"/>
          <p:cNvSpPr>
            <a:spLocks noChangeArrowheads="1"/>
          </p:cNvSpPr>
          <p:nvPr/>
        </p:nvSpPr>
        <p:spPr bwMode="auto">
          <a:xfrm>
            <a:off x="6215074" y="4000504"/>
            <a:ext cx="2571768" cy="285752"/>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rgbClr val="002060"/>
                </a:solidFill>
                <a:latin typeface="Trebuchet MS" pitchFamily="34" charset="0"/>
              </a:rPr>
              <a:t>Art and Design Technology</a:t>
            </a:r>
          </a:p>
        </p:txBody>
      </p:sp>
      <p:sp>
        <p:nvSpPr>
          <p:cNvPr id="20" name="TextBox 19"/>
          <p:cNvSpPr txBox="1"/>
          <p:nvPr/>
        </p:nvSpPr>
        <p:spPr>
          <a:xfrm>
            <a:off x="3786182" y="2714620"/>
            <a:ext cx="2286016" cy="400110"/>
          </a:xfrm>
          <a:prstGeom prst="rect">
            <a:avLst/>
          </a:prstGeom>
          <a:noFill/>
        </p:spPr>
        <p:txBody>
          <a:bodyPr wrap="square" rtlCol="0">
            <a:spAutoFit/>
          </a:bodyPr>
          <a:lstStyle/>
          <a:p>
            <a:endParaRPr lang="en-GB" sz="1000" dirty="0" smtClean="0">
              <a:latin typeface="Trebuchet MS" pitchFamily="34" charset="0"/>
            </a:endParaRPr>
          </a:p>
          <a:p>
            <a:endParaRPr lang="en-GB" sz="1000" dirty="0">
              <a:latin typeface="Trebuchet MS" pitchFamily="34" charset="0"/>
            </a:endParaRPr>
          </a:p>
        </p:txBody>
      </p:sp>
      <p:sp>
        <p:nvSpPr>
          <p:cNvPr id="21" name="TextBox 20"/>
          <p:cNvSpPr txBox="1"/>
          <p:nvPr/>
        </p:nvSpPr>
        <p:spPr>
          <a:xfrm>
            <a:off x="6143636" y="4303455"/>
            <a:ext cx="2786081" cy="2400657"/>
          </a:xfrm>
          <a:prstGeom prst="rect">
            <a:avLst/>
          </a:prstGeom>
          <a:noFill/>
        </p:spPr>
        <p:txBody>
          <a:bodyPr wrap="square" rtlCol="0">
            <a:spAutoFit/>
          </a:bodyPr>
          <a:lstStyle/>
          <a:p>
            <a:r>
              <a:rPr lang="en-GB" sz="1000" dirty="0" smtClean="0">
                <a:solidFill>
                  <a:srgbClr val="00B050"/>
                </a:solidFill>
                <a:latin typeface="Trebuchet MS" pitchFamily="34" charset="0"/>
              </a:rPr>
              <a:t>In the book the Zoe lands on Eels Island, where she must survive in a nightmarish world run by wild children.  Using the idea of territory and ownership, the children will design and make creatures to protect their islands from intruders.</a:t>
            </a:r>
            <a:endParaRPr lang="en-GB" sz="1000" b="1" dirty="0" smtClean="0">
              <a:solidFill>
                <a:srgbClr val="00B050"/>
              </a:solidFill>
              <a:latin typeface="Trebuchet MS" pitchFamily="34" charset="0"/>
            </a:endParaRPr>
          </a:p>
          <a:p>
            <a:r>
              <a:rPr lang="en-GB" sz="1000" b="1" dirty="0" smtClean="0">
                <a:solidFill>
                  <a:srgbClr val="FFC000"/>
                </a:solidFill>
                <a:latin typeface="Trebuchet MS" pitchFamily="34" charset="0"/>
              </a:rPr>
              <a:t>Design Technology:  </a:t>
            </a:r>
            <a:r>
              <a:rPr lang="en-GB" sz="1000" dirty="0" smtClean="0">
                <a:solidFill>
                  <a:srgbClr val="FFC000"/>
                </a:solidFill>
                <a:latin typeface="Trebuchet MS" pitchFamily="34" charset="0"/>
              </a:rPr>
              <a:t>Is your creature fierce or friendly?</a:t>
            </a:r>
          </a:p>
          <a:p>
            <a:pPr>
              <a:buFont typeface="Arial" pitchFamily="34" charset="0"/>
              <a:buChar char="•"/>
            </a:pPr>
            <a:r>
              <a:rPr lang="en-GB" sz="1000" dirty="0" smtClean="0">
                <a:solidFill>
                  <a:srgbClr val="FFC000"/>
                </a:solidFill>
                <a:latin typeface="Trebuchet MS" pitchFamily="34" charset="0"/>
              </a:rPr>
              <a:t>to apply understanding of how to strengthen, stiffen and reinforce </a:t>
            </a:r>
            <a:endParaRPr lang="en-GB" sz="1000" b="1" dirty="0" smtClean="0">
              <a:solidFill>
                <a:srgbClr val="FFC000"/>
              </a:solidFill>
              <a:latin typeface="Trebuchet MS" pitchFamily="34" charset="0"/>
            </a:endParaRPr>
          </a:p>
          <a:p>
            <a:r>
              <a:rPr lang="en-GB" sz="1000" b="1" dirty="0" smtClean="0">
                <a:latin typeface="Trebuchet MS" pitchFamily="34" charset="0"/>
              </a:rPr>
              <a:t>Art and Design:  Water </a:t>
            </a:r>
            <a:r>
              <a:rPr lang="en-GB" sz="1000" dirty="0" smtClean="0">
                <a:latin typeface="Trebuchet MS" pitchFamily="34" charset="0"/>
              </a:rPr>
              <a:t>(</a:t>
            </a:r>
            <a:r>
              <a:rPr lang="en-GB" sz="1000" dirty="0" err="1" smtClean="0">
                <a:solidFill>
                  <a:srgbClr val="00B050"/>
                </a:solidFill>
                <a:latin typeface="Trebuchet MS" pitchFamily="34" charset="0"/>
              </a:rPr>
              <a:t>Floodland</a:t>
            </a:r>
            <a:r>
              <a:rPr lang="en-GB" sz="1000" dirty="0" smtClean="0">
                <a:latin typeface="Trebuchet MS" pitchFamily="34" charset="0"/>
              </a:rPr>
              <a:t>)</a:t>
            </a:r>
          </a:p>
          <a:p>
            <a:r>
              <a:rPr lang="en-GB" sz="1000" b="1" dirty="0" smtClean="0">
                <a:latin typeface="Trebuchet MS" pitchFamily="34" charset="0"/>
              </a:rPr>
              <a:t>Making skills:</a:t>
            </a:r>
            <a:endParaRPr lang="en-GB" sz="1000" dirty="0" smtClean="0">
              <a:latin typeface="Trebuchet MS" pitchFamily="34" charset="0"/>
            </a:endParaRPr>
          </a:p>
          <a:p>
            <a:r>
              <a:rPr lang="en-GB" sz="1000" dirty="0" smtClean="0">
                <a:latin typeface="Trebuchet MS" pitchFamily="34" charset="0"/>
              </a:rPr>
              <a:t>Cut intricate patterns, cut an accurate spiral, cut something that is designed and drawn </a:t>
            </a:r>
            <a:endParaRPr lang="en-GB" sz="1000" b="1" dirty="0">
              <a:latin typeface="Trebuchet MS" pitchFamily="34" charset="0"/>
            </a:endParaRPr>
          </a:p>
        </p:txBody>
      </p:sp>
      <p:pic>
        <p:nvPicPr>
          <p:cNvPr id="3084" name="Picture 12" descr="http://t2.gstatic.com/images?q=tbn:ANd9GcTmEHUu7fV_Sq625iipoj390JxVY7_Dz6sdR2hA6OaYaCtX4AzTMTKdzSk">
            <a:hlinkClick r:id="rId2"/>
          </p:cNvPr>
          <p:cNvPicPr>
            <a:picLocks noChangeAspect="1" noChangeArrowheads="1"/>
          </p:cNvPicPr>
          <p:nvPr/>
        </p:nvPicPr>
        <p:blipFill>
          <a:blip r:embed="rId3" cstate="print"/>
          <a:srcRect/>
          <a:stretch>
            <a:fillRect/>
          </a:stretch>
        </p:blipFill>
        <p:spPr bwMode="auto">
          <a:xfrm>
            <a:off x="357158" y="642917"/>
            <a:ext cx="1021563" cy="1571637"/>
          </a:xfrm>
          <a:prstGeom prst="rect">
            <a:avLst/>
          </a:prstGeom>
          <a:noFill/>
        </p:spPr>
      </p:pic>
      <p:pic>
        <p:nvPicPr>
          <p:cNvPr id="3086" name="Picture 14" descr="http://t0.gstatic.com/images?q=tbn:ANd9GcRbhy3cW-3bsyPXFo1bEPOWTEgFI8AVg8zQC9hHjV9_4qSnaHIDhYb0lsw">
            <a:hlinkClick r:id="rId4"/>
          </p:cNvPr>
          <p:cNvPicPr>
            <a:picLocks noChangeAspect="1" noChangeArrowheads="1"/>
          </p:cNvPicPr>
          <p:nvPr/>
        </p:nvPicPr>
        <p:blipFill>
          <a:blip r:embed="rId5" cstate="print"/>
          <a:srcRect/>
          <a:stretch>
            <a:fillRect/>
          </a:stretch>
        </p:blipFill>
        <p:spPr bwMode="auto">
          <a:xfrm>
            <a:off x="1500166" y="642918"/>
            <a:ext cx="2071702" cy="1035851"/>
          </a:xfrm>
          <a:prstGeom prst="rect">
            <a:avLst/>
          </a:prstGeom>
          <a:noFill/>
        </p:spPr>
      </p:pic>
      <p:pic>
        <p:nvPicPr>
          <p:cNvPr id="2" name="Picture 2" descr="http://t1.gstatic.com/images?q=tbn:ANd9GcSAB2nU8qGX9AA_6tDjaj3gqAeSIzSYb54PJELXlOINMILqJz2d2wwiOGvE">
            <a:hlinkClick r:id="rId6"/>
          </p:cNvPr>
          <p:cNvPicPr>
            <a:picLocks noChangeAspect="1" noChangeArrowheads="1"/>
          </p:cNvPicPr>
          <p:nvPr/>
        </p:nvPicPr>
        <p:blipFill>
          <a:blip r:embed="rId7" cstate="print"/>
          <a:srcRect/>
          <a:stretch>
            <a:fillRect/>
          </a:stretch>
        </p:blipFill>
        <p:spPr bwMode="auto">
          <a:xfrm>
            <a:off x="1714480" y="1000108"/>
            <a:ext cx="723905" cy="1143008"/>
          </a:xfrm>
          <a:prstGeom prst="rect">
            <a:avLst/>
          </a:prstGeom>
          <a:noFill/>
        </p:spPr>
      </p:pic>
      <p:sp>
        <p:nvSpPr>
          <p:cNvPr id="23" name="TextBox 22"/>
          <p:cNvSpPr txBox="1"/>
          <p:nvPr/>
        </p:nvSpPr>
        <p:spPr>
          <a:xfrm>
            <a:off x="3714744" y="2786058"/>
            <a:ext cx="2286016" cy="2400657"/>
          </a:xfrm>
          <a:prstGeom prst="rect">
            <a:avLst/>
          </a:prstGeom>
          <a:noFill/>
        </p:spPr>
        <p:txBody>
          <a:bodyPr wrap="square" rtlCol="0">
            <a:spAutoFit/>
          </a:bodyPr>
          <a:lstStyle/>
          <a:p>
            <a:r>
              <a:rPr lang="en-GB" sz="1000" dirty="0" smtClean="0">
                <a:solidFill>
                  <a:srgbClr val="FFC000"/>
                </a:solidFill>
                <a:latin typeface="Trebuchet MS" pitchFamily="34" charset="0"/>
              </a:rPr>
              <a:t>They will continue their geographic expedition by learning about a small town in Spain called El </a:t>
            </a:r>
            <a:r>
              <a:rPr lang="en-GB" sz="1000" dirty="0" err="1" smtClean="0">
                <a:solidFill>
                  <a:srgbClr val="FFC000"/>
                </a:solidFill>
                <a:latin typeface="Trebuchet MS" pitchFamily="34" charset="0"/>
              </a:rPr>
              <a:t>Caminante</a:t>
            </a:r>
            <a:r>
              <a:rPr lang="en-GB" sz="1000" dirty="0" smtClean="0">
                <a:solidFill>
                  <a:srgbClr val="FFC000"/>
                </a:solidFill>
                <a:latin typeface="Trebuchet MS" pitchFamily="34" charset="0"/>
              </a:rPr>
              <a:t>.  Using the BFI film short as inspiration they will see a brave man do complete an incredible journey. </a:t>
            </a:r>
          </a:p>
          <a:p>
            <a:endParaRPr lang="en-GB" sz="1000" b="1" dirty="0" smtClean="0">
              <a:solidFill>
                <a:srgbClr val="FFC000"/>
              </a:solidFill>
              <a:latin typeface="Trebuchet MS" pitchFamily="34" charset="0"/>
            </a:endParaRPr>
          </a:p>
          <a:p>
            <a:r>
              <a:rPr lang="en-GB" sz="1000" b="1" dirty="0" smtClean="0">
                <a:solidFill>
                  <a:srgbClr val="FFC000"/>
                </a:solidFill>
                <a:latin typeface="Trebuchet MS" pitchFamily="34" charset="0"/>
              </a:rPr>
              <a:t>Study of a small town in Spain and compare it the counties of the UK</a:t>
            </a:r>
          </a:p>
          <a:p>
            <a:r>
              <a:rPr lang="en-GB" sz="1000" dirty="0" smtClean="0">
                <a:solidFill>
                  <a:srgbClr val="FFC000"/>
                </a:solidFill>
                <a:latin typeface="Trebuchet MS" pitchFamily="34" charset="0"/>
              </a:rPr>
              <a:t>Areas at risk of flooding </a:t>
            </a:r>
          </a:p>
          <a:p>
            <a:pPr>
              <a:buFont typeface="Arial" pitchFamily="34" charset="0"/>
              <a:buChar char="•"/>
            </a:pPr>
            <a:r>
              <a:rPr lang="en-GB" sz="1000" dirty="0" smtClean="0">
                <a:solidFill>
                  <a:srgbClr val="FFC000"/>
                </a:solidFill>
                <a:latin typeface="Trebuchet MS" pitchFamily="34" charset="0"/>
              </a:rPr>
              <a:t>to locate the counties and cities of the UK, identifying human and physical characteristics and key topographical features (flood land)</a:t>
            </a:r>
          </a:p>
        </p:txBody>
      </p:sp>
      <p:sp>
        <p:nvSpPr>
          <p:cNvPr id="19" name="TextBox 18"/>
          <p:cNvSpPr txBox="1"/>
          <p:nvPr/>
        </p:nvSpPr>
        <p:spPr>
          <a:xfrm>
            <a:off x="3857620" y="642918"/>
            <a:ext cx="5072098" cy="1384995"/>
          </a:xfrm>
          <a:prstGeom prst="rect">
            <a:avLst/>
          </a:prstGeom>
          <a:noFill/>
        </p:spPr>
        <p:txBody>
          <a:bodyPr wrap="square" rtlCol="0">
            <a:spAutoFit/>
          </a:bodyPr>
          <a:lstStyle/>
          <a:p>
            <a:r>
              <a:rPr lang="en-GB" sz="1050" i="1" dirty="0" smtClean="0">
                <a:latin typeface="Trebuchet MS" pitchFamily="34" charset="0"/>
              </a:rPr>
              <a:t>What if the sea began to rise . . . and rise . . . until the land began to disappear?</a:t>
            </a:r>
            <a:r>
              <a:rPr lang="en-GB" sz="1050" dirty="0" smtClean="0">
                <a:latin typeface="Trebuchet MS" pitchFamily="34" charset="0"/>
              </a:rPr>
              <a:t> Global warming has caused the sea to rise until cities are turning into islands and civilization is crumbling. Ten-year-old Zoe Black was left behind on Norwich by accident when her parents escaped in the last supply ship to visit the island. Zoe discovers a small rowboat and keeps it a secret until she can set out alone on the great sea to find her parents. This addictive story will be the entry point for children to learn the counties of the UK and explore them in more depth by investigating how at risk they are to flooding. </a:t>
            </a:r>
            <a:endParaRPr lang="en-GB" sz="1050" dirty="0">
              <a:latin typeface="Trebuchet MS" pitchFamily="34" charset="0"/>
            </a:endParaRPr>
          </a:p>
        </p:txBody>
      </p:sp>
      <p:sp>
        <p:nvSpPr>
          <p:cNvPr id="22" name="Snip Diagonal Corner Rectangle 34"/>
          <p:cNvSpPr>
            <a:spLocks noChangeArrowheads="1"/>
          </p:cNvSpPr>
          <p:nvPr/>
        </p:nvSpPr>
        <p:spPr bwMode="auto">
          <a:xfrm>
            <a:off x="3786182" y="5214950"/>
            <a:ext cx="2286016"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History</a:t>
            </a:r>
            <a:endParaRPr lang="en-GB" sz="1200" dirty="0">
              <a:solidFill>
                <a:schemeClr val="lt1"/>
              </a:solidFill>
              <a:latin typeface="Trebuchet MS" pitchFamily="34" charset="0"/>
            </a:endParaRPr>
          </a:p>
        </p:txBody>
      </p:sp>
      <p:sp>
        <p:nvSpPr>
          <p:cNvPr id="24" name="TextBox 23"/>
          <p:cNvSpPr txBox="1"/>
          <p:nvPr/>
        </p:nvSpPr>
        <p:spPr>
          <a:xfrm>
            <a:off x="3786182" y="5572140"/>
            <a:ext cx="2286016" cy="600164"/>
          </a:xfrm>
          <a:prstGeom prst="rect">
            <a:avLst/>
          </a:prstGeom>
          <a:noFill/>
        </p:spPr>
        <p:txBody>
          <a:bodyPr wrap="square" rtlCol="0">
            <a:spAutoFit/>
          </a:bodyPr>
          <a:lstStyle/>
          <a:p>
            <a:r>
              <a:rPr lang="en-GB" sz="1100" dirty="0" smtClean="0">
                <a:solidFill>
                  <a:srgbClr val="FFC000"/>
                </a:solidFill>
                <a:latin typeface="Trebuchet MS" pitchFamily="34" charset="0"/>
              </a:rPr>
              <a:t>Through reading Rose Blanche, the children will learn about the World War II </a:t>
            </a:r>
            <a:endParaRPr lang="en-GB" sz="1100" dirty="0">
              <a:solidFill>
                <a:srgbClr val="FFC000"/>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a:spLocks noChangeArrowheads="1"/>
          </p:cNvSpPr>
          <p:nvPr/>
        </p:nvSpPr>
        <p:spPr bwMode="auto">
          <a:xfrm>
            <a:off x="214282" y="259936"/>
            <a:ext cx="3571900" cy="35560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tx1">
                    <a:lumMod val="85000"/>
                    <a:lumOff val="15000"/>
                  </a:schemeClr>
                </a:solidFill>
                <a:latin typeface="Trebuchet MS" pitchFamily="34" charset="0"/>
              </a:rPr>
              <a:t>London </a:t>
            </a:r>
            <a:r>
              <a:rPr lang="en-GB" sz="1600" smtClean="0">
                <a:solidFill>
                  <a:schemeClr val="tx1">
                    <a:lumMod val="85000"/>
                    <a:lumOff val="15000"/>
                  </a:schemeClr>
                </a:solidFill>
                <a:latin typeface="Trebuchet MS" pitchFamily="34" charset="0"/>
              </a:rPr>
              <a:t>and Beyond</a:t>
            </a:r>
            <a:endParaRPr lang="en-GB" sz="1600" dirty="0">
              <a:solidFill>
                <a:schemeClr val="tx1">
                  <a:lumMod val="85000"/>
                  <a:lumOff val="15000"/>
                </a:schemeClr>
              </a:solidFill>
              <a:latin typeface="Trebuchet MS" pitchFamily="34" charset="0"/>
            </a:endParaRPr>
          </a:p>
        </p:txBody>
      </p:sp>
      <p:sp>
        <p:nvSpPr>
          <p:cNvPr id="23" name="Snip Diagonal Corner Rectangle 22"/>
          <p:cNvSpPr>
            <a:spLocks noChangeArrowheads="1"/>
          </p:cNvSpPr>
          <p:nvPr/>
        </p:nvSpPr>
        <p:spPr bwMode="auto">
          <a:xfrm>
            <a:off x="285720" y="3046018"/>
            <a:ext cx="2286016"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a:solidFill>
                  <a:schemeClr val="lt1"/>
                </a:solidFill>
                <a:latin typeface="Trebuchet MS" pitchFamily="34" charset="0"/>
              </a:rPr>
              <a:t>Physical Education</a:t>
            </a:r>
          </a:p>
        </p:txBody>
      </p:sp>
      <p:sp>
        <p:nvSpPr>
          <p:cNvPr id="47" name="Snip Diagonal Corner Rectangle 46"/>
          <p:cNvSpPr>
            <a:spLocks noChangeArrowheads="1"/>
          </p:cNvSpPr>
          <p:nvPr/>
        </p:nvSpPr>
        <p:spPr bwMode="auto">
          <a:xfrm>
            <a:off x="2857488" y="3065776"/>
            <a:ext cx="6072230" cy="265994"/>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60000"/>
              <a:lumOff val="4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Science</a:t>
            </a:r>
          </a:p>
        </p:txBody>
      </p:sp>
      <p:sp>
        <p:nvSpPr>
          <p:cNvPr id="56" name="Snip Diagonal Corner Rectangle 55"/>
          <p:cNvSpPr>
            <a:spLocks noChangeArrowheads="1"/>
          </p:cNvSpPr>
          <p:nvPr/>
        </p:nvSpPr>
        <p:spPr bwMode="auto">
          <a:xfrm>
            <a:off x="4000496" y="331374"/>
            <a:ext cx="4857784" cy="214314"/>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Mathematics</a:t>
            </a:r>
          </a:p>
        </p:txBody>
      </p:sp>
      <p:sp>
        <p:nvSpPr>
          <p:cNvPr id="59" name="Snip Diagonal Corner Rectangle 58"/>
          <p:cNvSpPr>
            <a:spLocks noChangeArrowheads="1"/>
          </p:cNvSpPr>
          <p:nvPr/>
        </p:nvSpPr>
        <p:spPr bwMode="auto">
          <a:xfrm>
            <a:off x="214282" y="688565"/>
            <a:ext cx="3500462" cy="214314"/>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5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Computing</a:t>
            </a:r>
            <a:endParaRPr lang="en-GB" sz="1200" dirty="0">
              <a:solidFill>
                <a:schemeClr val="lt1"/>
              </a:solidFill>
              <a:latin typeface="Trebuchet MS" pitchFamily="34" charset="0"/>
            </a:endParaRPr>
          </a:p>
        </p:txBody>
      </p:sp>
      <p:sp>
        <p:nvSpPr>
          <p:cNvPr id="35" name="Snip Diagonal Corner Rectangle 22"/>
          <p:cNvSpPr>
            <a:spLocks noChangeArrowheads="1"/>
          </p:cNvSpPr>
          <p:nvPr/>
        </p:nvSpPr>
        <p:spPr bwMode="auto">
          <a:xfrm>
            <a:off x="2786050" y="1714488"/>
            <a:ext cx="6072230"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Music</a:t>
            </a:r>
          </a:p>
        </p:txBody>
      </p:sp>
      <p:sp>
        <p:nvSpPr>
          <p:cNvPr id="37" name="Snip Diagonal Corner Rectangle 22"/>
          <p:cNvSpPr>
            <a:spLocks noChangeArrowheads="1"/>
          </p:cNvSpPr>
          <p:nvPr/>
        </p:nvSpPr>
        <p:spPr bwMode="auto">
          <a:xfrm>
            <a:off x="285720" y="1714488"/>
            <a:ext cx="2357454"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French </a:t>
            </a:r>
            <a:endParaRPr lang="en-GB" sz="1200" dirty="0">
              <a:solidFill>
                <a:schemeClr val="lt1"/>
              </a:solidFill>
              <a:latin typeface="Trebuchet MS" pitchFamily="34" charset="0"/>
            </a:endParaRPr>
          </a:p>
        </p:txBody>
      </p:sp>
      <p:sp>
        <p:nvSpPr>
          <p:cNvPr id="21" name="TextBox 20"/>
          <p:cNvSpPr txBox="1"/>
          <p:nvPr/>
        </p:nvSpPr>
        <p:spPr>
          <a:xfrm>
            <a:off x="285720" y="2143116"/>
            <a:ext cx="2357454" cy="769441"/>
          </a:xfrm>
          <a:prstGeom prst="rect">
            <a:avLst/>
          </a:prstGeom>
          <a:noFill/>
        </p:spPr>
        <p:txBody>
          <a:bodyPr wrap="square" rtlCol="0">
            <a:spAutoFit/>
          </a:bodyPr>
          <a:lstStyle/>
          <a:p>
            <a:pPr>
              <a:buFont typeface="Arial" pitchFamily="34" charset="0"/>
              <a:buChar char="•"/>
            </a:pPr>
            <a:r>
              <a:rPr lang="en-GB" sz="1100" dirty="0" smtClean="0">
                <a:latin typeface="Trebuchet MS" pitchFamily="34" charset="0"/>
              </a:rPr>
              <a:t>Countries and flags and the French speaking world</a:t>
            </a:r>
          </a:p>
          <a:p>
            <a:pPr>
              <a:buFont typeface="Arial" pitchFamily="34" charset="0"/>
              <a:buChar char="•"/>
            </a:pPr>
            <a:r>
              <a:rPr lang="en-GB" sz="1100" dirty="0" smtClean="0">
                <a:latin typeface="Trebuchet MS" pitchFamily="34" charset="0"/>
              </a:rPr>
              <a:t>Theme park comparison – France </a:t>
            </a:r>
            <a:r>
              <a:rPr lang="en-GB" sz="1100" dirty="0" err="1" smtClean="0">
                <a:latin typeface="Trebuchet MS" pitchFamily="34" charset="0"/>
              </a:rPr>
              <a:t>vs</a:t>
            </a:r>
            <a:r>
              <a:rPr lang="en-GB" sz="1100" dirty="0" smtClean="0">
                <a:latin typeface="Trebuchet MS" pitchFamily="34" charset="0"/>
              </a:rPr>
              <a:t> UK</a:t>
            </a:r>
            <a:endParaRPr lang="en-GB" sz="1100" dirty="0">
              <a:latin typeface="Trebuchet MS" pitchFamily="34" charset="0"/>
            </a:endParaRPr>
          </a:p>
        </p:txBody>
      </p:sp>
      <p:sp>
        <p:nvSpPr>
          <p:cNvPr id="2" name="TextBox 1"/>
          <p:cNvSpPr txBox="1"/>
          <p:nvPr/>
        </p:nvSpPr>
        <p:spPr>
          <a:xfrm>
            <a:off x="2786050" y="3403208"/>
            <a:ext cx="5851537" cy="3454792"/>
          </a:xfrm>
          <a:prstGeom prst="rect">
            <a:avLst/>
          </a:prstGeom>
          <a:noFill/>
        </p:spPr>
        <p:txBody>
          <a:bodyPr wrap="square" rtlCol="0">
            <a:spAutoFit/>
          </a:bodyPr>
          <a:lstStyle/>
          <a:p>
            <a:r>
              <a:rPr lang="en-GB" sz="950" b="1" dirty="0" smtClean="0">
                <a:solidFill>
                  <a:schemeClr val="accent6">
                    <a:lumMod val="75000"/>
                  </a:schemeClr>
                </a:solidFill>
                <a:latin typeface="Trebuchet MS" pitchFamily="34" charset="0"/>
              </a:rPr>
              <a:t>Learning </a:t>
            </a:r>
            <a:r>
              <a:rPr lang="en-GB" sz="950" b="1" dirty="0">
                <a:solidFill>
                  <a:schemeClr val="accent6">
                    <a:lumMod val="75000"/>
                  </a:schemeClr>
                </a:solidFill>
                <a:latin typeface="Trebuchet MS" pitchFamily="34" charset="0"/>
              </a:rPr>
              <a:t>Objectives</a:t>
            </a:r>
            <a:r>
              <a:rPr lang="en-GB" sz="950" b="1" dirty="0" smtClean="0">
                <a:solidFill>
                  <a:schemeClr val="accent6">
                    <a:lumMod val="75000"/>
                  </a:schemeClr>
                </a:solidFill>
                <a:latin typeface="Trebuchet MS" pitchFamily="34" charset="0"/>
              </a:rPr>
              <a:t>:</a:t>
            </a:r>
          </a:p>
          <a:p>
            <a:r>
              <a:rPr lang="en-GB" sz="950" b="1" dirty="0" smtClean="0">
                <a:solidFill>
                  <a:schemeClr val="accent6">
                    <a:lumMod val="75000"/>
                  </a:schemeClr>
                </a:solidFill>
                <a:latin typeface="Trebuchet MS" pitchFamily="34" charset="0"/>
              </a:rPr>
              <a:t>Living Things and their Habitats </a:t>
            </a:r>
          </a:p>
          <a:p>
            <a:r>
              <a:rPr lang="en-US" sz="950" dirty="0" smtClean="0">
                <a:latin typeface="Trebuchet MS" pitchFamily="34" charset="0"/>
              </a:rPr>
              <a:t>I can describe how living things are classified into broad groups according to common observable characteristics and based on similarities and differences, including micro-organisms, plants and animals.</a:t>
            </a:r>
            <a:endParaRPr lang="en-GB" sz="950" dirty="0" smtClean="0">
              <a:latin typeface="Trebuchet MS" pitchFamily="34" charset="0"/>
            </a:endParaRPr>
          </a:p>
          <a:p>
            <a:r>
              <a:rPr lang="en-US" sz="950" dirty="0" smtClean="0">
                <a:latin typeface="Trebuchet MS" pitchFamily="34" charset="0"/>
              </a:rPr>
              <a:t>I can give reasons for classifying plants and animals based on specific characteristics</a:t>
            </a:r>
            <a:endParaRPr lang="en-GB" sz="950" dirty="0" smtClean="0">
              <a:latin typeface="Trebuchet MS" pitchFamily="34" charset="0"/>
            </a:endParaRPr>
          </a:p>
          <a:p>
            <a:r>
              <a:rPr lang="en-GB" sz="950" b="1" dirty="0" smtClean="0">
                <a:solidFill>
                  <a:schemeClr val="accent6">
                    <a:lumMod val="75000"/>
                  </a:schemeClr>
                </a:solidFill>
                <a:latin typeface="Trebuchet MS" pitchFamily="34" charset="0"/>
              </a:rPr>
              <a:t>Animals, Including Humans</a:t>
            </a:r>
          </a:p>
          <a:p>
            <a:r>
              <a:rPr lang="en-US" sz="950" dirty="0" smtClean="0">
                <a:latin typeface="Trebuchet MS" pitchFamily="34" charset="0"/>
              </a:rPr>
              <a:t>I can identify and name the main parts of the human circulatory system, and describe the functions of the heart, blood vessels and blood</a:t>
            </a:r>
            <a:endParaRPr lang="en-GB" sz="950" dirty="0" smtClean="0">
              <a:latin typeface="Trebuchet MS" pitchFamily="34" charset="0"/>
            </a:endParaRPr>
          </a:p>
          <a:p>
            <a:r>
              <a:rPr lang="en-US" sz="950" dirty="0" smtClean="0">
                <a:latin typeface="Trebuchet MS" pitchFamily="34" charset="0"/>
              </a:rPr>
              <a:t>I can </a:t>
            </a:r>
            <a:r>
              <a:rPr lang="en-US" sz="950" dirty="0" err="1" smtClean="0">
                <a:latin typeface="Trebuchet MS" pitchFamily="34" charset="0"/>
              </a:rPr>
              <a:t>recognise</a:t>
            </a:r>
            <a:r>
              <a:rPr lang="en-US" sz="950" dirty="0" smtClean="0">
                <a:latin typeface="Trebuchet MS" pitchFamily="34" charset="0"/>
              </a:rPr>
              <a:t> the impact of diet, exercise, drugs and lifestyle on the way the human body functions.</a:t>
            </a:r>
            <a:endParaRPr lang="en-GB" sz="950" dirty="0" smtClean="0">
              <a:latin typeface="Trebuchet MS" pitchFamily="34" charset="0"/>
            </a:endParaRPr>
          </a:p>
          <a:p>
            <a:r>
              <a:rPr lang="en-US" sz="950" dirty="0" smtClean="0">
                <a:latin typeface="Trebuchet MS" pitchFamily="34" charset="0"/>
              </a:rPr>
              <a:t>I can describe the ways in which nutrients and water are transported within animals, including humans.</a:t>
            </a:r>
            <a:endParaRPr lang="en-GB" sz="950" dirty="0" smtClean="0">
              <a:latin typeface="Trebuchet MS" pitchFamily="34" charset="0"/>
            </a:endParaRPr>
          </a:p>
          <a:p>
            <a:r>
              <a:rPr lang="en-GB" sz="950" b="1" dirty="0" smtClean="0">
                <a:solidFill>
                  <a:schemeClr val="accent6">
                    <a:lumMod val="75000"/>
                  </a:schemeClr>
                </a:solidFill>
                <a:latin typeface="Trebuchet MS" pitchFamily="34" charset="0"/>
              </a:rPr>
              <a:t>Scientific Enquiry Skills</a:t>
            </a:r>
          </a:p>
          <a:p>
            <a:pPr lvl="0"/>
            <a:r>
              <a:rPr lang="en-GB" sz="950" dirty="0" smtClean="0">
                <a:latin typeface="Trebuchet MS" pitchFamily="34" charset="0"/>
              </a:rPr>
              <a:t>Plan different types of scientific  enquiries to answer questions, including recognising and controlling variables where necessary</a:t>
            </a:r>
          </a:p>
          <a:p>
            <a:pPr lvl="0"/>
            <a:r>
              <a:rPr lang="en-GB" sz="950" dirty="0" smtClean="0">
                <a:latin typeface="Trebuchet MS" pitchFamily="34" charset="0"/>
              </a:rPr>
              <a:t>Take measurements, using a range of scientific equipment, with increasing accuracy and precision, taking repeat readings when appropriate</a:t>
            </a:r>
          </a:p>
          <a:p>
            <a:pPr lvl="0"/>
            <a:r>
              <a:rPr lang="en-GB" sz="950" dirty="0" smtClean="0">
                <a:latin typeface="Trebuchet MS" pitchFamily="34" charset="0"/>
              </a:rPr>
              <a:t>Record data and results of increasing complexity using scientific diagrams and labels, classification keys, tables, scatter graphs, bar and line graphs</a:t>
            </a:r>
          </a:p>
          <a:p>
            <a:pPr lvl="0"/>
            <a:r>
              <a:rPr lang="en-GB" sz="950" dirty="0" smtClean="0">
                <a:latin typeface="Trebuchet MS" pitchFamily="34" charset="0"/>
              </a:rPr>
              <a:t>Use test results to make predictions to set up further comparative and fair tests</a:t>
            </a:r>
          </a:p>
          <a:p>
            <a:pPr lvl="0"/>
            <a:r>
              <a:rPr lang="en-GB" sz="950" dirty="0" smtClean="0">
                <a:latin typeface="Trebuchet MS" pitchFamily="34" charset="0"/>
              </a:rPr>
              <a:t>Report and present findings from enquiries, including conclusions,  causal relationships, and explanations of and degree of trust in results, in oral and written forms such as displays and other presentations</a:t>
            </a:r>
          </a:p>
          <a:p>
            <a:r>
              <a:rPr lang="en-GB" sz="950" dirty="0" smtClean="0">
                <a:latin typeface="Trebuchet MS" pitchFamily="34" charset="0"/>
              </a:rPr>
              <a:t>Identify scientific evidence that has been used to support or refute ideas or arguments.</a:t>
            </a:r>
            <a:endParaRPr lang="en-GB" sz="950" b="1" dirty="0" smtClean="0">
              <a:solidFill>
                <a:schemeClr val="accent6">
                  <a:lumMod val="75000"/>
                </a:schemeClr>
              </a:solidFill>
              <a:latin typeface="Trebuchet MS" pitchFamily="34" charset="0"/>
            </a:endParaRPr>
          </a:p>
        </p:txBody>
      </p:sp>
      <p:sp>
        <p:nvSpPr>
          <p:cNvPr id="6" name="TextBox 5"/>
          <p:cNvSpPr txBox="1"/>
          <p:nvPr/>
        </p:nvSpPr>
        <p:spPr>
          <a:xfrm>
            <a:off x="285720" y="3403208"/>
            <a:ext cx="2357454" cy="3323987"/>
          </a:xfrm>
          <a:prstGeom prst="rect">
            <a:avLst/>
          </a:prstGeom>
          <a:noFill/>
        </p:spPr>
        <p:txBody>
          <a:bodyPr wrap="square" rtlCol="0">
            <a:spAutoFit/>
          </a:bodyPr>
          <a:lstStyle/>
          <a:p>
            <a:r>
              <a:rPr lang="en-GB" sz="1000" b="1" dirty="0" smtClean="0">
                <a:solidFill>
                  <a:srgbClr val="FFC000"/>
                </a:solidFill>
                <a:latin typeface="Trebuchet MS" pitchFamily="34" charset="0"/>
              </a:rPr>
              <a:t>Hockey, volleyball and gymnastics:</a:t>
            </a:r>
          </a:p>
          <a:p>
            <a:pPr lvl="0">
              <a:buFont typeface="Arial" pitchFamily="34" charset="0"/>
              <a:buChar char="•"/>
            </a:pPr>
            <a:r>
              <a:rPr lang="en-GB" sz="1000" dirty="0" smtClean="0">
                <a:solidFill>
                  <a:srgbClr val="FFC000"/>
                </a:solidFill>
                <a:latin typeface="Trebuchet MS" pitchFamily="34" charset="0"/>
              </a:rPr>
              <a:t>to perform physical movements and complex series of movements with increasing control, coordination, precision and consistency</a:t>
            </a:r>
          </a:p>
          <a:p>
            <a:pPr lvl="0">
              <a:buFont typeface="Arial" pitchFamily="34" charset="0"/>
              <a:buChar char="•"/>
            </a:pPr>
            <a:r>
              <a:rPr lang="en-GB" sz="1000" dirty="0" smtClean="0">
                <a:solidFill>
                  <a:srgbClr val="FFC000"/>
                </a:solidFill>
                <a:latin typeface="Trebuchet MS" pitchFamily="34" charset="0"/>
              </a:rPr>
              <a:t>to create and apply rules and use more complex compositions, tactics and strategies in competitive and cooperative games and other physical activities</a:t>
            </a:r>
          </a:p>
          <a:p>
            <a:pPr lvl="0">
              <a:buFont typeface="Arial" pitchFamily="34" charset="0"/>
              <a:buChar char="•"/>
            </a:pPr>
            <a:r>
              <a:rPr lang="en-GB" sz="1000" dirty="0" smtClean="0">
                <a:solidFill>
                  <a:srgbClr val="FFC000"/>
                </a:solidFill>
                <a:latin typeface="Trebuchet MS" pitchFamily="34" charset="0"/>
              </a:rPr>
              <a:t>to develop and perform sequences and compositions using appropriate movements to express ideas and emotions</a:t>
            </a:r>
          </a:p>
          <a:p>
            <a:pPr lvl="0">
              <a:buFont typeface="Arial" pitchFamily="34" charset="0"/>
              <a:buChar char="•"/>
            </a:pPr>
            <a:r>
              <a:rPr lang="en-GB" sz="1000" dirty="0" smtClean="0">
                <a:solidFill>
                  <a:srgbClr val="FFC000"/>
                </a:solidFill>
                <a:latin typeface="Trebuchet MS" pitchFamily="34" charset="0"/>
              </a:rPr>
              <a:t>to refine physical skills and techniques, commenting on strengths and weaknesses in their own and others’ performance</a:t>
            </a:r>
          </a:p>
          <a:p>
            <a:pPr>
              <a:buFont typeface="Arial" pitchFamily="34" charset="0"/>
              <a:buChar char="•"/>
            </a:pPr>
            <a:r>
              <a:rPr lang="en-GB" sz="1000" dirty="0" smtClean="0">
                <a:solidFill>
                  <a:srgbClr val="FFC000"/>
                </a:solidFill>
                <a:latin typeface="Trebuchet MS" pitchFamily="34" charset="0"/>
              </a:rPr>
              <a:t>to recognise the benefits of practice and reflection for improving personal and group performance</a:t>
            </a:r>
            <a:endParaRPr lang="en-GB" sz="1000" dirty="0">
              <a:solidFill>
                <a:srgbClr val="FFC000"/>
              </a:solidFill>
              <a:latin typeface="Trebuchet MS" pitchFamily="34" charset="0"/>
            </a:endParaRPr>
          </a:p>
        </p:txBody>
      </p:sp>
      <p:sp>
        <p:nvSpPr>
          <p:cNvPr id="9" name="Rectangle 1"/>
          <p:cNvSpPr>
            <a:spLocks noChangeArrowheads="1"/>
          </p:cNvSpPr>
          <p:nvPr/>
        </p:nvSpPr>
        <p:spPr bwMode="auto">
          <a:xfrm>
            <a:off x="457200" y="3120118"/>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Trebuchet MS" pitchFamily="34" charset="0"/>
              <a:cs typeface="Arial" pitchFamily="34" charset="0"/>
            </a:endParaRPr>
          </a:p>
        </p:txBody>
      </p:sp>
      <p:sp>
        <p:nvSpPr>
          <p:cNvPr id="4" name="TextBox 3"/>
          <p:cNvSpPr txBox="1"/>
          <p:nvPr/>
        </p:nvSpPr>
        <p:spPr>
          <a:xfrm>
            <a:off x="4000496" y="617126"/>
            <a:ext cx="3929090" cy="1061829"/>
          </a:xfrm>
          <a:prstGeom prst="rect">
            <a:avLst/>
          </a:prstGeom>
          <a:noFill/>
        </p:spPr>
        <p:txBody>
          <a:bodyPr wrap="square" rtlCol="0">
            <a:spAutoFit/>
          </a:bodyPr>
          <a:lstStyle/>
          <a:p>
            <a:r>
              <a:rPr lang="en-GB" sz="1050" dirty="0" smtClean="0">
                <a:latin typeface="Trebuchet MS" pitchFamily="34" charset="0"/>
              </a:rPr>
              <a:t>Over the year, children will continue to develop their mathematical skills  and knowledge through daily lessons.  Alongside this, the children will apply their maths skills across the curriculum, for example  in geography they will develop their use of geometrical  language to describe the position of towns and cities and use coordinates to locate them on a grid. </a:t>
            </a:r>
            <a:endParaRPr lang="en-GB" sz="1050" dirty="0">
              <a:latin typeface="Trebuchet MS" pitchFamily="34" charset="0"/>
            </a:endParaRPr>
          </a:p>
        </p:txBody>
      </p:sp>
      <p:pic>
        <p:nvPicPr>
          <p:cNvPr id="22" name="Picture 21" descr="http://www.verbekefrench.com/wp-content/uploads/2013/03/7819701-seamless-pattern-with-numbers.jpg">
            <a:hlinkClick r:id="rId3"/>
          </p:cNvPr>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001024" y="688564"/>
            <a:ext cx="830466" cy="634766"/>
          </a:xfrm>
          <a:prstGeom prst="rect">
            <a:avLst/>
          </a:prstGeom>
          <a:noFill/>
          <a:ln>
            <a:noFill/>
          </a:ln>
        </p:spPr>
      </p:pic>
      <p:sp>
        <p:nvSpPr>
          <p:cNvPr id="15" name="TextBox 14"/>
          <p:cNvSpPr txBox="1"/>
          <p:nvPr/>
        </p:nvSpPr>
        <p:spPr>
          <a:xfrm>
            <a:off x="2857488" y="2143116"/>
            <a:ext cx="5929354" cy="861774"/>
          </a:xfrm>
          <a:prstGeom prst="rect">
            <a:avLst/>
          </a:prstGeom>
          <a:noFill/>
        </p:spPr>
        <p:txBody>
          <a:bodyPr wrap="square" rtlCol="0">
            <a:spAutoFit/>
          </a:bodyPr>
          <a:lstStyle/>
          <a:p>
            <a:r>
              <a:rPr lang="en-GB" sz="1000" b="1" dirty="0" smtClean="0">
                <a:latin typeface="Trebuchet MS" pitchFamily="34" charset="0"/>
              </a:rPr>
              <a:t>Exploring street dance and mini-musical </a:t>
            </a:r>
          </a:p>
          <a:p>
            <a:pPr>
              <a:buFont typeface="Arial" pitchFamily="34" charset="0"/>
              <a:buChar char="•"/>
            </a:pPr>
            <a:r>
              <a:rPr lang="en-GB" sz="1000" dirty="0" smtClean="0">
                <a:latin typeface="Trebuchet MS" pitchFamily="34" charset="0"/>
              </a:rPr>
              <a:t>to play and perform in solo and ensemble contexts</a:t>
            </a:r>
          </a:p>
          <a:p>
            <a:pPr>
              <a:buFont typeface="Arial" pitchFamily="34" charset="0"/>
              <a:buChar char="•"/>
            </a:pPr>
            <a:r>
              <a:rPr lang="en-GB" sz="1000" dirty="0" smtClean="0">
                <a:latin typeface="Trebuchet MS" pitchFamily="34" charset="0"/>
              </a:rPr>
              <a:t>to improvise and compose music for a range of purposes</a:t>
            </a:r>
          </a:p>
          <a:p>
            <a:pPr>
              <a:buFont typeface="Arial" pitchFamily="34" charset="0"/>
              <a:buChar char="•"/>
            </a:pPr>
            <a:r>
              <a:rPr lang="en-GB" sz="1000" dirty="0" smtClean="0">
                <a:latin typeface="Trebuchet MS" pitchFamily="34" charset="0"/>
              </a:rPr>
              <a:t>to develop an understanding of the history of music </a:t>
            </a:r>
          </a:p>
          <a:p>
            <a:pPr>
              <a:buFont typeface="Arial" pitchFamily="34" charset="0"/>
              <a:buChar char="•"/>
            </a:pPr>
            <a:r>
              <a:rPr lang="en-GB" sz="1000" dirty="0" smtClean="0">
                <a:latin typeface="Trebuchet MS" pitchFamily="34" charset="0"/>
              </a:rPr>
              <a:t>to appreciate and understand a wide range of high-quality live and recorded music </a:t>
            </a:r>
          </a:p>
        </p:txBody>
      </p:sp>
      <p:sp>
        <p:nvSpPr>
          <p:cNvPr id="16" name="Rectangle 15"/>
          <p:cNvSpPr/>
          <p:nvPr/>
        </p:nvSpPr>
        <p:spPr>
          <a:xfrm>
            <a:off x="214282" y="974316"/>
            <a:ext cx="4572000" cy="246221"/>
          </a:xfrm>
          <a:prstGeom prst="rect">
            <a:avLst/>
          </a:prstGeom>
        </p:spPr>
        <p:txBody>
          <a:bodyPr>
            <a:spAutoFit/>
          </a:bodyPr>
          <a:lstStyle/>
          <a:p>
            <a:r>
              <a:rPr lang="en-GB" sz="1000" b="1" dirty="0" smtClean="0">
                <a:solidFill>
                  <a:srgbClr val="FFC000"/>
                </a:solidFill>
                <a:latin typeface="Trebuchet MS" pitchFamily="34" charset="0"/>
              </a:rPr>
              <a:t>Communication: ‘</a:t>
            </a:r>
            <a:r>
              <a:rPr lang="en-GB" sz="1000" b="1" dirty="0" err="1" smtClean="0">
                <a:solidFill>
                  <a:srgbClr val="FFC000"/>
                </a:solidFill>
                <a:latin typeface="Trebuchet MS" pitchFamily="34" charset="0"/>
              </a:rPr>
              <a:t>iMovie</a:t>
            </a:r>
            <a:r>
              <a:rPr lang="en-GB" sz="1000" b="1" dirty="0" smtClean="0">
                <a:solidFill>
                  <a:srgbClr val="FFC000"/>
                </a:solidFill>
                <a:latin typeface="Trebuchet MS" pitchFamily="34" charset="0"/>
              </a:rPr>
              <a:t> (</a:t>
            </a:r>
            <a:r>
              <a:rPr lang="en-GB" sz="1000" b="1" dirty="0" err="1" smtClean="0">
                <a:solidFill>
                  <a:srgbClr val="FFC000"/>
                </a:solidFill>
                <a:latin typeface="Trebuchet MS" pitchFamily="34" charset="0"/>
              </a:rPr>
              <a:t>Edmodo</a:t>
            </a:r>
            <a:r>
              <a:rPr lang="en-GB" sz="1000" b="1" dirty="0" smtClean="0">
                <a:solidFill>
                  <a:srgbClr val="FFC000"/>
                </a:solidFill>
                <a:latin typeface="Trebuchet MS" pitchFamily="34" charset="0"/>
              </a:rPr>
              <a:t>)’ – Blogger </a:t>
            </a:r>
            <a:endParaRPr lang="en-GB" sz="1000" dirty="0">
              <a:solidFill>
                <a:srgbClr val="FFC000"/>
              </a:solidFill>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51520" y="285728"/>
          <a:ext cx="8784976" cy="6286544"/>
        </p:xfrm>
        <a:graphic>
          <a:graphicData uri="http://schemas.openxmlformats.org/drawingml/2006/table">
            <a:tbl>
              <a:tblPr firstRow="1" bandRow="1">
                <a:tableStyleId>{5C22544A-7EE6-4342-B048-85BDC9FD1C3A}</a:tableStyleId>
              </a:tblPr>
              <a:tblGrid>
                <a:gridCol w="4392488"/>
                <a:gridCol w="4392488"/>
              </a:tblGrid>
              <a:tr h="3155435">
                <a:tc>
                  <a:txBody>
                    <a:bodyPr/>
                    <a:lstStyle/>
                    <a:p>
                      <a:r>
                        <a:rPr lang="en-GB" dirty="0" smtClean="0"/>
                        <a:t>What went well in my class. E.g. learning through lessons and other experiences. Level of engagement.</a:t>
                      </a:r>
                    </a:p>
                    <a:p>
                      <a:endParaRPr lang="en-GB" dirty="0" smtClean="0"/>
                    </a:p>
                    <a:p>
                      <a:r>
                        <a:rPr lang="en-GB" dirty="0" err="1" smtClean="0"/>
                        <a:t>Floodland</a:t>
                      </a:r>
                      <a:r>
                        <a:rPr lang="en-GB" baseline="0" dirty="0" smtClean="0"/>
                        <a:t> much more accessible for children.</a:t>
                      </a:r>
                    </a:p>
                    <a:p>
                      <a:r>
                        <a:rPr lang="en-GB" baseline="0" dirty="0" smtClean="0"/>
                        <a:t>El </a:t>
                      </a:r>
                      <a:r>
                        <a:rPr lang="en-GB" baseline="0" dirty="0" err="1" smtClean="0"/>
                        <a:t>Caminante</a:t>
                      </a:r>
                      <a:r>
                        <a:rPr lang="en-GB" baseline="0" dirty="0" smtClean="0"/>
                        <a:t> provided many writing </a:t>
                      </a:r>
                      <a:r>
                        <a:rPr lang="en-GB" baseline="0" dirty="0" err="1" smtClean="0"/>
                        <a:t>opps</a:t>
                      </a:r>
                      <a:r>
                        <a:rPr lang="en-GB" baseline="0" dirty="0" smtClean="0"/>
                        <a:t>.</a:t>
                      </a:r>
                      <a:endParaRPr lang="en-GB" dirty="0" smtClean="0"/>
                    </a:p>
                    <a:p>
                      <a:r>
                        <a:rPr lang="en-GB" baseline="0" dirty="0" smtClean="0"/>
                        <a:t> </a:t>
                      </a:r>
                      <a:endParaRPr lang="en-GB" dirty="0" smtClean="0"/>
                    </a:p>
                  </a:txBody>
                  <a:tcPr/>
                </a:tc>
                <a:tc>
                  <a:txBody>
                    <a:bodyPr/>
                    <a:lstStyle/>
                    <a:p>
                      <a:r>
                        <a:rPr lang="en-GB" dirty="0" smtClean="0"/>
                        <a:t>Even better if in my class</a:t>
                      </a:r>
                    </a:p>
                    <a:p>
                      <a:endParaRPr lang="en-GB" dirty="0" smtClean="0"/>
                    </a:p>
                    <a:p>
                      <a:r>
                        <a:rPr lang="en-GB" dirty="0" smtClean="0"/>
                        <a:t>I could</a:t>
                      </a:r>
                      <a:r>
                        <a:rPr lang="en-GB" baseline="0" dirty="0" smtClean="0"/>
                        <a:t> teach the rest of the curriculum. </a:t>
                      </a:r>
                    </a:p>
                    <a:p>
                      <a:r>
                        <a:rPr lang="en-GB" baseline="0" dirty="0" smtClean="0"/>
                        <a:t>I had time to plan the lessons </a:t>
                      </a:r>
                      <a:r>
                        <a:rPr lang="en-GB" baseline="0" dirty="0" smtClean="0"/>
                        <a:t>better!</a:t>
                      </a:r>
                    </a:p>
                  </a:txBody>
                  <a:tcPr/>
                </a:tc>
              </a:tr>
              <a:tr h="3131109">
                <a:tc>
                  <a:txBody>
                    <a:bodyPr/>
                    <a:lstStyle/>
                    <a:p>
                      <a:r>
                        <a:rPr lang="en-GB" dirty="0" smtClean="0"/>
                        <a:t>What went well across the school? E.g. whole school introduction, celebration, display.</a:t>
                      </a:r>
                    </a:p>
                    <a:p>
                      <a:endParaRPr lang="en-GB" dirty="0" smtClean="0"/>
                    </a:p>
                  </a:txBody>
                  <a:tcPr/>
                </a:tc>
                <a:tc>
                  <a:txBody>
                    <a:bodyPr/>
                    <a:lstStyle/>
                    <a:p>
                      <a:r>
                        <a:rPr lang="en-GB" dirty="0" smtClean="0"/>
                        <a:t>Even better if across the whole school.</a:t>
                      </a:r>
                    </a:p>
                    <a:p>
                      <a:endParaRPr lang="en-GB" dirty="0" smtClean="0"/>
                    </a:p>
                    <a:p>
                      <a:endParaRPr lang="en-GB" dirty="0" smtClean="0"/>
                    </a:p>
                    <a:p>
                      <a:r>
                        <a:rPr lang="en-GB" dirty="0" smtClean="0"/>
                        <a:t>An entry point</a:t>
                      </a:r>
                      <a:r>
                        <a:rPr lang="en-GB" baseline="0" dirty="0" smtClean="0"/>
                        <a:t> to the topic</a:t>
                      </a:r>
                      <a:r>
                        <a:rPr lang="en-GB" baseline="0" dirty="0" smtClean="0"/>
                        <a:t>.</a:t>
                      </a:r>
                    </a:p>
                    <a:p>
                      <a:r>
                        <a:rPr lang="en-GB" baseline="0" dirty="0" smtClean="0"/>
                        <a:t>Display’s didn’t have to change after such a short week.</a:t>
                      </a:r>
                    </a:p>
                    <a:p>
                      <a:r>
                        <a:rPr lang="en-GB" baseline="0" smtClean="0"/>
                        <a:t>More London based.</a:t>
                      </a:r>
                      <a:endParaRPr lang="en-GB" dirty="0" smtClean="0"/>
                    </a:p>
                  </a:txBody>
                  <a:tcPr/>
                </a:tc>
              </a:tr>
            </a:tbl>
          </a:graphicData>
        </a:graphic>
      </p:graphicFrame>
    </p:spTree>
    <p:extLst>
      <p:ext uri="{BB962C8B-B14F-4D97-AF65-F5344CB8AC3E}">
        <p14:creationId xmlns="" xmlns:p14="http://schemas.microsoft.com/office/powerpoint/2010/main" val="3934265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3169</TotalTime>
  <Words>1091</Words>
  <Application>Microsoft Office PowerPoint</Application>
  <PresentationFormat>On-screen Show (4:3)</PresentationFormat>
  <Paragraphs>95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clairep</cp:lastModifiedBy>
  <cp:revision>174</cp:revision>
  <cp:lastPrinted>2012-07-20T13:53:24Z</cp:lastPrinted>
  <dcterms:created xsi:type="dcterms:W3CDTF">2012-02-09T19:12:23Z</dcterms:created>
  <dcterms:modified xsi:type="dcterms:W3CDTF">2016-03-16T16:58:10Z</dcterms:modified>
</cp:coreProperties>
</file>