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CC"/>
    <a:srgbClr val="99FFCC"/>
    <a:srgbClr val="00FF99"/>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01B3BD-FC1C-44D7-B7D0-535DB9E2FAA8}" type="datetimeFigureOut">
              <a:rPr lang="en-US" smtClean="0"/>
              <a:pPr/>
              <a:t>7/22/2016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2C6ADF-4B40-4544-BF92-DCE141B3E809}" type="slidenum">
              <a:rPr lang="en-GB" smtClean="0"/>
              <a:pPr/>
              <a:t>‹#›</a:t>
            </a:fld>
            <a:endParaRPr lang="en-GB"/>
          </a:p>
        </p:txBody>
      </p:sp>
    </p:spTree>
    <p:extLst>
      <p:ext uri="{BB962C8B-B14F-4D97-AF65-F5344CB8AC3E}">
        <p14:creationId xmlns:p14="http://schemas.microsoft.com/office/powerpoint/2010/main" val="3193475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D765C9F-6AAA-47AF-8C40-A679F4B6DB58}" type="datetime1">
              <a:rPr lang="en-US" smtClean="0"/>
              <a:t>7/22/2016</a:t>
            </a:fld>
            <a:endParaRPr lang="en-GB"/>
          </a:p>
        </p:txBody>
      </p:sp>
      <p:sp>
        <p:nvSpPr>
          <p:cNvPr id="5" name="Footer Placeholder 4"/>
          <p:cNvSpPr>
            <a:spLocks noGrp="1"/>
          </p:cNvSpPr>
          <p:nvPr>
            <p:ph type="ftr" sz="quarter" idx="11"/>
          </p:nvPr>
        </p:nvSpPr>
        <p:spPr/>
        <p:txBody>
          <a:bodyPr/>
          <a:lstStyle/>
          <a:p>
            <a:r>
              <a:rPr lang="en-GB" smtClean="0"/>
              <a:t>Review 2016</a:t>
            </a:r>
            <a:endParaRPr lang="en-GB"/>
          </a:p>
        </p:txBody>
      </p:sp>
      <p:sp>
        <p:nvSpPr>
          <p:cNvPr id="6" name="Slide Number Placeholder 5"/>
          <p:cNvSpPr>
            <a:spLocks noGrp="1"/>
          </p:cNvSpPr>
          <p:nvPr>
            <p:ph type="sldNum" sz="quarter" idx="12"/>
          </p:nvPr>
        </p:nvSpPr>
        <p:spPr/>
        <p:txBody>
          <a:bodyPr/>
          <a:lstStyle/>
          <a:p>
            <a:fld id="{6F444E85-D1CF-4F68-9468-14BEBB20C78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4A4906D-181D-4D32-AAC3-B17B08CC9F58}" type="datetime1">
              <a:rPr lang="en-US" smtClean="0"/>
              <a:t>7/22/2016</a:t>
            </a:fld>
            <a:endParaRPr lang="en-GB"/>
          </a:p>
        </p:txBody>
      </p:sp>
      <p:sp>
        <p:nvSpPr>
          <p:cNvPr id="5" name="Footer Placeholder 4"/>
          <p:cNvSpPr>
            <a:spLocks noGrp="1"/>
          </p:cNvSpPr>
          <p:nvPr>
            <p:ph type="ftr" sz="quarter" idx="11"/>
          </p:nvPr>
        </p:nvSpPr>
        <p:spPr/>
        <p:txBody>
          <a:bodyPr/>
          <a:lstStyle/>
          <a:p>
            <a:r>
              <a:rPr lang="en-GB" smtClean="0"/>
              <a:t>Review 2016</a:t>
            </a:r>
            <a:endParaRPr lang="en-GB"/>
          </a:p>
        </p:txBody>
      </p:sp>
      <p:sp>
        <p:nvSpPr>
          <p:cNvPr id="6" name="Slide Number Placeholder 5"/>
          <p:cNvSpPr>
            <a:spLocks noGrp="1"/>
          </p:cNvSpPr>
          <p:nvPr>
            <p:ph type="sldNum" sz="quarter" idx="12"/>
          </p:nvPr>
        </p:nvSpPr>
        <p:spPr/>
        <p:txBody>
          <a:bodyPr/>
          <a:lstStyle/>
          <a:p>
            <a:fld id="{6F444E85-D1CF-4F68-9468-14BEBB20C78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243F3D4-D0F3-46AA-BBFD-F06BD2400BCB}" type="datetime1">
              <a:rPr lang="en-US" smtClean="0"/>
              <a:t>7/22/2016</a:t>
            </a:fld>
            <a:endParaRPr lang="en-GB"/>
          </a:p>
        </p:txBody>
      </p:sp>
      <p:sp>
        <p:nvSpPr>
          <p:cNvPr id="5" name="Footer Placeholder 4"/>
          <p:cNvSpPr>
            <a:spLocks noGrp="1"/>
          </p:cNvSpPr>
          <p:nvPr>
            <p:ph type="ftr" sz="quarter" idx="11"/>
          </p:nvPr>
        </p:nvSpPr>
        <p:spPr/>
        <p:txBody>
          <a:bodyPr/>
          <a:lstStyle/>
          <a:p>
            <a:r>
              <a:rPr lang="en-GB" smtClean="0"/>
              <a:t>Review 2016</a:t>
            </a:r>
            <a:endParaRPr lang="en-GB"/>
          </a:p>
        </p:txBody>
      </p:sp>
      <p:sp>
        <p:nvSpPr>
          <p:cNvPr id="6" name="Slide Number Placeholder 5"/>
          <p:cNvSpPr>
            <a:spLocks noGrp="1"/>
          </p:cNvSpPr>
          <p:nvPr>
            <p:ph type="sldNum" sz="quarter" idx="12"/>
          </p:nvPr>
        </p:nvSpPr>
        <p:spPr/>
        <p:txBody>
          <a:bodyPr/>
          <a:lstStyle/>
          <a:p>
            <a:fld id="{6F444E85-D1CF-4F68-9468-14BEBB20C78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08A5BE-0A8B-4E7B-9E65-E822CB90D2AE}" type="datetime1">
              <a:rPr lang="en-US" smtClean="0"/>
              <a:t>7/22/2016</a:t>
            </a:fld>
            <a:endParaRPr lang="en-GB"/>
          </a:p>
        </p:txBody>
      </p:sp>
      <p:sp>
        <p:nvSpPr>
          <p:cNvPr id="5" name="Footer Placeholder 4"/>
          <p:cNvSpPr>
            <a:spLocks noGrp="1"/>
          </p:cNvSpPr>
          <p:nvPr>
            <p:ph type="ftr" sz="quarter" idx="11"/>
          </p:nvPr>
        </p:nvSpPr>
        <p:spPr/>
        <p:txBody>
          <a:bodyPr/>
          <a:lstStyle/>
          <a:p>
            <a:r>
              <a:rPr lang="en-GB" smtClean="0"/>
              <a:t>Review 2016</a:t>
            </a:r>
            <a:endParaRPr lang="en-GB"/>
          </a:p>
        </p:txBody>
      </p:sp>
      <p:sp>
        <p:nvSpPr>
          <p:cNvPr id="6" name="Slide Number Placeholder 5"/>
          <p:cNvSpPr>
            <a:spLocks noGrp="1"/>
          </p:cNvSpPr>
          <p:nvPr>
            <p:ph type="sldNum" sz="quarter" idx="12"/>
          </p:nvPr>
        </p:nvSpPr>
        <p:spPr/>
        <p:txBody>
          <a:bodyPr/>
          <a:lstStyle/>
          <a:p>
            <a:fld id="{6F444E85-D1CF-4F68-9468-14BEBB20C78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51F73E-4997-42F5-B547-4D0A4AB0078A}" type="datetime1">
              <a:rPr lang="en-US" smtClean="0"/>
              <a:t>7/22/2016</a:t>
            </a:fld>
            <a:endParaRPr lang="en-GB"/>
          </a:p>
        </p:txBody>
      </p:sp>
      <p:sp>
        <p:nvSpPr>
          <p:cNvPr id="5" name="Footer Placeholder 4"/>
          <p:cNvSpPr>
            <a:spLocks noGrp="1"/>
          </p:cNvSpPr>
          <p:nvPr>
            <p:ph type="ftr" sz="quarter" idx="11"/>
          </p:nvPr>
        </p:nvSpPr>
        <p:spPr/>
        <p:txBody>
          <a:bodyPr/>
          <a:lstStyle/>
          <a:p>
            <a:r>
              <a:rPr lang="en-GB" smtClean="0"/>
              <a:t>Review 2016</a:t>
            </a:r>
            <a:endParaRPr lang="en-GB"/>
          </a:p>
        </p:txBody>
      </p:sp>
      <p:sp>
        <p:nvSpPr>
          <p:cNvPr id="6" name="Slide Number Placeholder 5"/>
          <p:cNvSpPr>
            <a:spLocks noGrp="1"/>
          </p:cNvSpPr>
          <p:nvPr>
            <p:ph type="sldNum" sz="quarter" idx="12"/>
          </p:nvPr>
        </p:nvSpPr>
        <p:spPr/>
        <p:txBody>
          <a:bodyPr/>
          <a:lstStyle/>
          <a:p>
            <a:fld id="{6F444E85-D1CF-4F68-9468-14BEBB20C78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03C431A-562F-44D2-8563-B1D34FD079E3}" type="datetime1">
              <a:rPr lang="en-US" smtClean="0"/>
              <a:t>7/22/2016</a:t>
            </a:fld>
            <a:endParaRPr lang="en-GB"/>
          </a:p>
        </p:txBody>
      </p:sp>
      <p:sp>
        <p:nvSpPr>
          <p:cNvPr id="6" name="Footer Placeholder 5"/>
          <p:cNvSpPr>
            <a:spLocks noGrp="1"/>
          </p:cNvSpPr>
          <p:nvPr>
            <p:ph type="ftr" sz="quarter" idx="11"/>
          </p:nvPr>
        </p:nvSpPr>
        <p:spPr/>
        <p:txBody>
          <a:bodyPr/>
          <a:lstStyle/>
          <a:p>
            <a:r>
              <a:rPr lang="en-GB" smtClean="0"/>
              <a:t>Review 2016</a:t>
            </a:r>
            <a:endParaRPr lang="en-GB"/>
          </a:p>
        </p:txBody>
      </p:sp>
      <p:sp>
        <p:nvSpPr>
          <p:cNvPr id="7" name="Slide Number Placeholder 6"/>
          <p:cNvSpPr>
            <a:spLocks noGrp="1"/>
          </p:cNvSpPr>
          <p:nvPr>
            <p:ph type="sldNum" sz="quarter" idx="12"/>
          </p:nvPr>
        </p:nvSpPr>
        <p:spPr/>
        <p:txBody>
          <a:bodyPr/>
          <a:lstStyle/>
          <a:p>
            <a:fld id="{6F444E85-D1CF-4F68-9468-14BEBB20C78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B911037-F30E-49AA-9EC8-BA9266F3A47C}" type="datetime1">
              <a:rPr lang="en-US" smtClean="0"/>
              <a:t>7/22/2016</a:t>
            </a:fld>
            <a:endParaRPr lang="en-GB"/>
          </a:p>
        </p:txBody>
      </p:sp>
      <p:sp>
        <p:nvSpPr>
          <p:cNvPr id="8" name="Footer Placeholder 7"/>
          <p:cNvSpPr>
            <a:spLocks noGrp="1"/>
          </p:cNvSpPr>
          <p:nvPr>
            <p:ph type="ftr" sz="quarter" idx="11"/>
          </p:nvPr>
        </p:nvSpPr>
        <p:spPr/>
        <p:txBody>
          <a:bodyPr/>
          <a:lstStyle/>
          <a:p>
            <a:r>
              <a:rPr lang="en-GB" smtClean="0"/>
              <a:t>Review 2016</a:t>
            </a:r>
            <a:endParaRPr lang="en-GB"/>
          </a:p>
        </p:txBody>
      </p:sp>
      <p:sp>
        <p:nvSpPr>
          <p:cNvPr id="9" name="Slide Number Placeholder 8"/>
          <p:cNvSpPr>
            <a:spLocks noGrp="1"/>
          </p:cNvSpPr>
          <p:nvPr>
            <p:ph type="sldNum" sz="quarter" idx="12"/>
          </p:nvPr>
        </p:nvSpPr>
        <p:spPr/>
        <p:txBody>
          <a:bodyPr/>
          <a:lstStyle/>
          <a:p>
            <a:fld id="{6F444E85-D1CF-4F68-9468-14BEBB20C78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F87F3F3-7A1F-460B-86E4-389268642725}" type="datetime1">
              <a:rPr lang="en-US" smtClean="0"/>
              <a:t>7/22/2016</a:t>
            </a:fld>
            <a:endParaRPr lang="en-GB"/>
          </a:p>
        </p:txBody>
      </p:sp>
      <p:sp>
        <p:nvSpPr>
          <p:cNvPr id="4" name="Footer Placeholder 3"/>
          <p:cNvSpPr>
            <a:spLocks noGrp="1"/>
          </p:cNvSpPr>
          <p:nvPr>
            <p:ph type="ftr" sz="quarter" idx="11"/>
          </p:nvPr>
        </p:nvSpPr>
        <p:spPr/>
        <p:txBody>
          <a:bodyPr/>
          <a:lstStyle/>
          <a:p>
            <a:r>
              <a:rPr lang="en-GB" smtClean="0"/>
              <a:t>Review 2016</a:t>
            </a:r>
            <a:endParaRPr lang="en-GB"/>
          </a:p>
        </p:txBody>
      </p:sp>
      <p:sp>
        <p:nvSpPr>
          <p:cNvPr id="5" name="Slide Number Placeholder 4"/>
          <p:cNvSpPr>
            <a:spLocks noGrp="1"/>
          </p:cNvSpPr>
          <p:nvPr>
            <p:ph type="sldNum" sz="quarter" idx="12"/>
          </p:nvPr>
        </p:nvSpPr>
        <p:spPr/>
        <p:txBody>
          <a:bodyPr/>
          <a:lstStyle/>
          <a:p>
            <a:fld id="{6F444E85-D1CF-4F68-9468-14BEBB20C78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4C96A2-CE0E-46F6-9D9B-E12C9E8DE5B9}" type="datetime1">
              <a:rPr lang="en-US" smtClean="0"/>
              <a:t>7/22/2016</a:t>
            </a:fld>
            <a:endParaRPr lang="en-GB"/>
          </a:p>
        </p:txBody>
      </p:sp>
      <p:sp>
        <p:nvSpPr>
          <p:cNvPr id="3" name="Footer Placeholder 2"/>
          <p:cNvSpPr>
            <a:spLocks noGrp="1"/>
          </p:cNvSpPr>
          <p:nvPr>
            <p:ph type="ftr" sz="quarter" idx="11"/>
          </p:nvPr>
        </p:nvSpPr>
        <p:spPr/>
        <p:txBody>
          <a:bodyPr/>
          <a:lstStyle/>
          <a:p>
            <a:r>
              <a:rPr lang="en-GB" smtClean="0"/>
              <a:t>Review 2016</a:t>
            </a:r>
            <a:endParaRPr lang="en-GB"/>
          </a:p>
        </p:txBody>
      </p:sp>
      <p:sp>
        <p:nvSpPr>
          <p:cNvPr id="4" name="Slide Number Placeholder 3"/>
          <p:cNvSpPr>
            <a:spLocks noGrp="1"/>
          </p:cNvSpPr>
          <p:nvPr>
            <p:ph type="sldNum" sz="quarter" idx="12"/>
          </p:nvPr>
        </p:nvSpPr>
        <p:spPr/>
        <p:txBody>
          <a:bodyPr/>
          <a:lstStyle/>
          <a:p>
            <a:fld id="{6F444E85-D1CF-4F68-9468-14BEBB20C78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5A6EEB-8B5B-4E1B-AC8D-F3E08CC9986A}" type="datetime1">
              <a:rPr lang="en-US" smtClean="0"/>
              <a:t>7/22/2016</a:t>
            </a:fld>
            <a:endParaRPr lang="en-GB"/>
          </a:p>
        </p:txBody>
      </p:sp>
      <p:sp>
        <p:nvSpPr>
          <p:cNvPr id="6" name="Footer Placeholder 5"/>
          <p:cNvSpPr>
            <a:spLocks noGrp="1"/>
          </p:cNvSpPr>
          <p:nvPr>
            <p:ph type="ftr" sz="quarter" idx="11"/>
          </p:nvPr>
        </p:nvSpPr>
        <p:spPr/>
        <p:txBody>
          <a:bodyPr/>
          <a:lstStyle/>
          <a:p>
            <a:r>
              <a:rPr lang="en-GB" smtClean="0"/>
              <a:t>Review 2016</a:t>
            </a:r>
            <a:endParaRPr lang="en-GB"/>
          </a:p>
        </p:txBody>
      </p:sp>
      <p:sp>
        <p:nvSpPr>
          <p:cNvPr id="7" name="Slide Number Placeholder 6"/>
          <p:cNvSpPr>
            <a:spLocks noGrp="1"/>
          </p:cNvSpPr>
          <p:nvPr>
            <p:ph type="sldNum" sz="quarter" idx="12"/>
          </p:nvPr>
        </p:nvSpPr>
        <p:spPr/>
        <p:txBody>
          <a:bodyPr/>
          <a:lstStyle/>
          <a:p>
            <a:fld id="{6F444E85-D1CF-4F68-9468-14BEBB20C78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B541A9-5C80-4CF5-9C39-63B2AF8A5372}" type="datetime1">
              <a:rPr lang="en-US" smtClean="0"/>
              <a:t>7/22/2016</a:t>
            </a:fld>
            <a:endParaRPr lang="en-GB"/>
          </a:p>
        </p:txBody>
      </p:sp>
      <p:sp>
        <p:nvSpPr>
          <p:cNvPr id="6" name="Footer Placeholder 5"/>
          <p:cNvSpPr>
            <a:spLocks noGrp="1"/>
          </p:cNvSpPr>
          <p:nvPr>
            <p:ph type="ftr" sz="quarter" idx="11"/>
          </p:nvPr>
        </p:nvSpPr>
        <p:spPr/>
        <p:txBody>
          <a:bodyPr/>
          <a:lstStyle/>
          <a:p>
            <a:r>
              <a:rPr lang="en-GB" smtClean="0"/>
              <a:t>Review 2016</a:t>
            </a:r>
            <a:endParaRPr lang="en-GB"/>
          </a:p>
        </p:txBody>
      </p:sp>
      <p:sp>
        <p:nvSpPr>
          <p:cNvPr id="7" name="Slide Number Placeholder 6"/>
          <p:cNvSpPr>
            <a:spLocks noGrp="1"/>
          </p:cNvSpPr>
          <p:nvPr>
            <p:ph type="sldNum" sz="quarter" idx="12"/>
          </p:nvPr>
        </p:nvSpPr>
        <p:spPr/>
        <p:txBody>
          <a:bodyPr/>
          <a:lstStyle/>
          <a:p>
            <a:fld id="{6F444E85-D1CF-4F68-9468-14BEBB20C78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835439-AA3D-455F-ADE5-6BEEC5DC331C}" type="datetime1">
              <a:rPr lang="en-US" smtClean="0"/>
              <a:t>7/22/2016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Review 2016</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44E85-D1CF-4F68-9468-14BEBB20C78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nip Diagonal Corner Rectangle 34"/>
          <p:cNvSpPr>
            <a:spLocks noChangeArrowheads="1"/>
          </p:cNvSpPr>
          <p:nvPr/>
        </p:nvSpPr>
        <p:spPr bwMode="auto">
          <a:xfrm>
            <a:off x="3714744" y="214290"/>
            <a:ext cx="5214974" cy="357190"/>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66FFCC"/>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chemeClr val="lt1"/>
                </a:solidFill>
                <a:latin typeface="Trebuchet MS" pitchFamily="34" charset="0"/>
              </a:rPr>
              <a:t>Nursery:  Spring One Overview</a:t>
            </a:r>
            <a:endParaRPr lang="en-GB" sz="1200" dirty="0">
              <a:solidFill>
                <a:schemeClr val="lt1"/>
              </a:solidFill>
              <a:latin typeface="Trebuchet MS" pitchFamily="34" charset="0"/>
            </a:endParaRPr>
          </a:p>
        </p:txBody>
      </p:sp>
      <p:sp>
        <p:nvSpPr>
          <p:cNvPr id="40" name="Round Single Corner Rectangle 39"/>
          <p:cNvSpPr>
            <a:spLocks noChangeArrowheads="1"/>
          </p:cNvSpPr>
          <p:nvPr/>
        </p:nvSpPr>
        <p:spPr bwMode="auto">
          <a:xfrm>
            <a:off x="236660" y="246564"/>
            <a:ext cx="3143272" cy="357190"/>
          </a:xfrm>
          <a:custGeom>
            <a:avLst/>
            <a:gdLst>
              <a:gd name="T0" fmla="*/ 1142206 w 2284412"/>
              <a:gd name="T1" fmla="*/ 0 h 355600"/>
              <a:gd name="T2" fmla="*/ 0 w 2284412"/>
              <a:gd name="T3" fmla="*/ 177800 h 355600"/>
              <a:gd name="T4" fmla="*/ 1142206 w 2284412"/>
              <a:gd name="T5" fmla="*/ 355600 h 355600"/>
              <a:gd name="T6" fmla="*/ 2284412 w 2284412"/>
              <a:gd name="T7" fmla="*/ 177800 h 355600"/>
              <a:gd name="T8" fmla="*/ 17694720 60000 65536"/>
              <a:gd name="T9" fmla="*/ 11796480 60000 65536"/>
              <a:gd name="T10" fmla="*/ 5898240 60000 65536"/>
              <a:gd name="T11" fmla="*/ 0 60000 65536"/>
              <a:gd name="T12" fmla="*/ 0 w 2284412"/>
              <a:gd name="T13" fmla="*/ 0 h 355600"/>
              <a:gd name="T14" fmla="*/ 2267053 w 2284412"/>
              <a:gd name="T15" fmla="*/ 355600 h 355600"/>
            </a:gdLst>
            <a:ahLst/>
            <a:cxnLst>
              <a:cxn ang="T8">
                <a:pos x="T0" y="T1"/>
              </a:cxn>
              <a:cxn ang="T9">
                <a:pos x="T2" y="T3"/>
              </a:cxn>
              <a:cxn ang="T10">
                <a:pos x="T4" y="T5"/>
              </a:cxn>
              <a:cxn ang="T11">
                <a:pos x="T6" y="T7"/>
              </a:cxn>
            </a:cxnLst>
            <a:rect l="T12" t="T13" r="T14" b="T15"/>
            <a:pathLst>
              <a:path w="2284412" h="355600">
                <a:moveTo>
                  <a:pt x="0" y="0"/>
                </a:moveTo>
                <a:lnTo>
                  <a:pt x="2225144" y="0"/>
                </a:lnTo>
                <a:lnTo>
                  <a:pt x="2225144" y="-1"/>
                </a:lnTo>
                <a:cubicBezTo>
                  <a:pt x="2257876" y="-1"/>
                  <a:pt x="2284412" y="26535"/>
                  <a:pt x="2284412" y="59268"/>
                </a:cubicBezTo>
                <a:lnTo>
                  <a:pt x="2284412" y="355600"/>
                </a:lnTo>
                <a:lnTo>
                  <a:pt x="0" y="355600"/>
                </a:lnTo>
                <a:close/>
              </a:path>
            </a:pathLst>
          </a:custGeom>
          <a:solidFill>
            <a:srgbClr val="99FFCC"/>
          </a:solidFill>
          <a:ln w="9525">
            <a:no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lang="en-GB" sz="1200" smtClean="0">
                <a:solidFill>
                  <a:schemeClr val="lt1"/>
                </a:solidFill>
                <a:latin typeface="Trebuchet MS" pitchFamily="34" charset="0"/>
              </a:rPr>
              <a:t>Spring One: </a:t>
            </a:r>
            <a:r>
              <a:rPr lang="en-GB" sz="1200" dirty="0" smtClean="0">
                <a:solidFill>
                  <a:schemeClr val="lt1"/>
                </a:solidFill>
                <a:latin typeface="Trebuchet MS" pitchFamily="34" charset="0"/>
              </a:rPr>
              <a:t>London and Beyond</a:t>
            </a:r>
            <a:endParaRPr lang="en-GB" sz="1200" dirty="0">
              <a:solidFill>
                <a:schemeClr val="lt1"/>
              </a:solidFill>
              <a:latin typeface="Trebuchet MS" pitchFamily="34" charset="0"/>
            </a:endParaRPr>
          </a:p>
        </p:txBody>
      </p:sp>
      <p:sp>
        <p:nvSpPr>
          <p:cNvPr id="11" name="Snip Diagonal Corner Rectangle 7"/>
          <p:cNvSpPr>
            <a:spLocks noChangeArrowheads="1"/>
          </p:cNvSpPr>
          <p:nvPr/>
        </p:nvSpPr>
        <p:spPr bwMode="auto">
          <a:xfrm>
            <a:off x="6286512" y="3786190"/>
            <a:ext cx="2643206" cy="357190"/>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FFFF66"/>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rgbClr val="002060"/>
                </a:solidFill>
                <a:latin typeface="Trebuchet MS" pitchFamily="34" charset="0"/>
              </a:rPr>
              <a:t>Literacy</a:t>
            </a:r>
            <a:endParaRPr lang="en-GB" sz="1200" dirty="0">
              <a:solidFill>
                <a:srgbClr val="002060"/>
              </a:solidFill>
              <a:latin typeface="Trebuchet MS" pitchFamily="34" charset="0"/>
            </a:endParaRPr>
          </a:p>
        </p:txBody>
      </p:sp>
      <p:sp>
        <p:nvSpPr>
          <p:cNvPr id="14" name="Snip Diagonal Corner Rectangle 40"/>
          <p:cNvSpPr>
            <a:spLocks noChangeArrowheads="1"/>
          </p:cNvSpPr>
          <p:nvPr/>
        </p:nvSpPr>
        <p:spPr bwMode="auto">
          <a:xfrm>
            <a:off x="6143636" y="2143116"/>
            <a:ext cx="2807742" cy="357190"/>
          </a:xfrm>
          <a:custGeom>
            <a:avLst/>
            <a:gdLst>
              <a:gd name="T0" fmla="*/ 4263906 w 4263906"/>
              <a:gd name="T1" fmla="*/ 126474 h 252947"/>
              <a:gd name="T2" fmla="*/ 2131953 w 4263906"/>
              <a:gd name="T3" fmla="*/ 252947 h 252947"/>
              <a:gd name="T4" fmla="*/ 0 w 4263906"/>
              <a:gd name="T5" fmla="*/ 126474 h 252947"/>
              <a:gd name="T6" fmla="*/ 2131953 w 4263906"/>
              <a:gd name="T7" fmla="*/ 0 h 252947"/>
              <a:gd name="T8" fmla="*/ 0 60000 65536"/>
              <a:gd name="T9" fmla="*/ 5898240 60000 65536"/>
              <a:gd name="T10" fmla="*/ 11796480 60000 65536"/>
              <a:gd name="T11" fmla="*/ 17694720 60000 65536"/>
              <a:gd name="T12" fmla="*/ 21079 w 4263906"/>
              <a:gd name="T13" fmla="*/ 21079 h 252947"/>
              <a:gd name="T14" fmla="*/ 4242827 w 4263906"/>
              <a:gd name="T15" fmla="*/ 231868 h 252947"/>
            </a:gdLst>
            <a:ahLst/>
            <a:cxnLst>
              <a:cxn ang="T8">
                <a:pos x="T0" y="T1"/>
              </a:cxn>
              <a:cxn ang="T9">
                <a:pos x="T2" y="T3"/>
              </a:cxn>
              <a:cxn ang="T10">
                <a:pos x="T4" y="T5"/>
              </a:cxn>
              <a:cxn ang="T11">
                <a:pos x="T6" y="T7"/>
              </a:cxn>
            </a:cxnLst>
            <a:rect l="T12" t="T13" r="T14" b="T15"/>
            <a:pathLst>
              <a:path w="4263906" h="252947">
                <a:moveTo>
                  <a:pt x="0" y="0"/>
                </a:moveTo>
                <a:lnTo>
                  <a:pt x="4221747" y="0"/>
                </a:lnTo>
                <a:lnTo>
                  <a:pt x="4263906" y="42159"/>
                </a:lnTo>
                <a:lnTo>
                  <a:pt x="4263906" y="252947"/>
                </a:lnTo>
                <a:lnTo>
                  <a:pt x="42159" y="252947"/>
                </a:lnTo>
                <a:lnTo>
                  <a:pt x="0" y="210788"/>
                </a:lnTo>
                <a:lnTo>
                  <a:pt x="0" y="0"/>
                </a:lnTo>
                <a:close/>
              </a:path>
            </a:pathLst>
          </a:custGeom>
          <a:solidFill>
            <a:srgbClr val="FF3399"/>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chemeClr val="lt1"/>
                </a:solidFill>
                <a:latin typeface="Trebuchet MS" pitchFamily="34" charset="0"/>
              </a:rPr>
              <a:t>Personal, Social and Emotional Development including RRS</a:t>
            </a:r>
            <a:endParaRPr lang="en-GB" sz="1200" dirty="0">
              <a:solidFill>
                <a:schemeClr val="lt1"/>
              </a:solidFill>
              <a:latin typeface="Trebuchet MS" pitchFamily="34" charset="0"/>
            </a:endParaRPr>
          </a:p>
        </p:txBody>
      </p:sp>
      <p:sp>
        <p:nvSpPr>
          <p:cNvPr id="18" name="Snip Diagonal Corner Rectangle 42"/>
          <p:cNvSpPr>
            <a:spLocks noChangeArrowheads="1"/>
          </p:cNvSpPr>
          <p:nvPr/>
        </p:nvSpPr>
        <p:spPr bwMode="auto">
          <a:xfrm>
            <a:off x="3225459" y="3310923"/>
            <a:ext cx="2857520" cy="428628"/>
          </a:xfrm>
          <a:custGeom>
            <a:avLst/>
            <a:gdLst>
              <a:gd name="T0" fmla="*/ 4263906 w 4263906"/>
              <a:gd name="T1" fmla="*/ 126474 h 252947"/>
              <a:gd name="T2" fmla="*/ 2131953 w 4263906"/>
              <a:gd name="T3" fmla="*/ 252947 h 252947"/>
              <a:gd name="T4" fmla="*/ 0 w 4263906"/>
              <a:gd name="T5" fmla="*/ 126474 h 252947"/>
              <a:gd name="T6" fmla="*/ 2131953 w 4263906"/>
              <a:gd name="T7" fmla="*/ 0 h 252947"/>
              <a:gd name="T8" fmla="*/ 0 60000 65536"/>
              <a:gd name="T9" fmla="*/ 5898240 60000 65536"/>
              <a:gd name="T10" fmla="*/ 11796480 60000 65536"/>
              <a:gd name="T11" fmla="*/ 17694720 60000 65536"/>
              <a:gd name="T12" fmla="*/ 21079 w 4263906"/>
              <a:gd name="T13" fmla="*/ 21079 h 252947"/>
              <a:gd name="T14" fmla="*/ 4242827 w 4263906"/>
              <a:gd name="T15" fmla="*/ 231868 h 252947"/>
            </a:gdLst>
            <a:ahLst/>
            <a:cxnLst>
              <a:cxn ang="T8">
                <a:pos x="T0" y="T1"/>
              </a:cxn>
              <a:cxn ang="T9">
                <a:pos x="T2" y="T3"/>
              </a:cxn>
              <a:cxn ang="T10">
                <a:pos x="T4" y="T5"/>
              </a:cxn>
              <a:cxn ang="T11">
                <a:pos x="T6" y="T7"/>
              </a:cxn>
            </a:cxnLst>
            <a:rect l="T12" t="T13" r="T14" b="T15"/>
            <a:pathLst>
              <a:path w="4263906" h="252947">
                <a:moveTo>
                  <a:pt x="0" y="0"/>
                </a:moveTo>
                <a:lnTo>
                  <a:pt x="4221747" y="0"/>
                </a:lnTo>
                <a:lnTo>
                  <a:pt x="4263906" y="42159"/>
                </a:lnTo>
                <a:lnTo>
                  <a:pt x="4263906" y="252947"/>
                </a:lnTo>
                <a:lnTo>
                  <a:pt x="42159" y="252947"/>
                </a:lnTo>
                <a:lnTo>
                  <a:pt x="0" y="210788"/>
                </a:lnTo>
                <a:lnTo>
                  <a:pt x="0" y="0"/>
                </a:lnTo>
                <a:close/>
              </a:path>
            </a:pathLst>
          </a:custGeom>
          <a:solidFill>
            <a:schemeClr val="accent6">
              <a:lumMod val="20000"/>
              <a:lumOff val="80000"/>
            </a:schemeClr>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rgbClr val="002060"/>
                </a:solidFill>
                <a:latin typeface="Trebuchet MS" pitchFamily="34" charset="0"/>
              </a:rPr>
              <a:t>Exploring Media and Materials</a:t>
            </a:r>
            <a:endParaRPr lang="en-GB" sz="1200" dirty="0">
              <a:solidFill>
                <a:srgbClr val="002060"/>
              </a:solidFill>
              <a:latin typeface="Trebuchet MS" pitchFamily="34" charset="0"/>
            </a:endParaRPr>
          </a:p>
        </p:txBody>
      </p:sp>
      <p:sp>
        <p:nvSpPr>
          <p:cNvPr id="20" name="TextBox 19"/>
          <p:cNvSpPr txBox="1"/>
          <p:nvPr/>
        </p:nvSpPr>
        <p:spPr>
          <a:xfrm>
            <a:off x="3857620" y="2714620"/>
            <a:ext cx="2286016" cy="461665"/>
          </a:xfrm>
          <a:prstGeom prst="rect">
            <a:avLst/>
          </a:prstGeom>
          <a:noFill/>
        </p:spPr>
        <p:txBody>
          <a:bodyPr wrap="square" rtlCol="0">
            <a:spAutoFit/>
          </a:bodyPr>
          <a:lstStyle/>
          <a:p>
            <a:endParaRPr lang="en-GB" sz="1200" dirty="0" smtClean="0">
              <a:latin typeface="Trebuchet MS" pitchFamily="34" charset="0"/>
            </a:endParaRPr>
          </a:p>
          <a:p>
            <a:endParaRPr lang="en-GB" sz="1200" dirty="0">
              <a:latin typeface="Trebuchet MS" pitchFamily="34" charset="0"/>
            </a:endParaRPr>
          </a:p>
        </p:txBody>
      </p:sp>
      <p:sp>
        <p:nvSpPr>
          <p:cNvPr id="19" name="Snip Diagonal Corner Rectangle 34"/>
          <p:cNvSpPr>
            <a:spLocks noChangeArrowheads="1"/>
          </p:cNvSpPr>
          <p:nvPr/>
        </p:nvSpPr>
        <p:spPr bwMode="auto">
          <a:xfrm>
            <a:off x="214282" y="3643314"/>
            <a:ext cx="2857520" cy="357190"/>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7030A0"/>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chemeClr val="lt1"/>
                </a:solidFill>
                <a:latin typeface="Trebuchet MS" pitchFamily="34" charset="0"/>
              </a:rPr>
              <a:t>Understanding the World</a:t>
            </a:r>
            <a:endParaRPr lang="en-GB" sz="1200" dirty="0">
              <a:solidFill>
                <a:schemeClr val="lt1"/>
              </a:solidFill>
              <a:latin typeface="Trebuchet MS" pitchFamily="34" charset="0"/>
            </a:endParaRPr>
          </a:p>
        </p:txBody>
      </p:sp>
      <p:sp>
        <p:nvSpPr>
          <p:cNvPr id="16" name="Snip Diagonal Corner Rectangle 7"/>
          <p:cNvSpPr>
            <a:spLocks noChangeArrowheads="1"/>
          </p:cNvSpPr>
          <p:nvPr/>
        </p:nvSpPr>
        <p:spPr bwMode="auto">
          <a:xfrm>
            <a:off x="214282" y="2143116"/>
            <a:ext cx="2786082" cy="357190"/>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FFFF66"/>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rgbClr val="002060"/>
                </a:solidFill>
                <a:latin typeface="Trebuchet MS" pitchFamily="34" charset="0"/>
              </a:rPr>
              <a:t>Communication and Language </a:t>
            </a:r>
            <a:endParaRPr lang="en-GB" sz="1200" dirty="0">
              <a:solidFill>
                <a:srgbClr val="002060"/>
              </a:solidFill>
              <a:latin typeface="Trebuchet MS" pitchFamily="34" charset="0"/>
            </a:endParaRPr>
          </a:p>
        </p:txBody>
      </p:sp>
      <p:sp>
        <p:nvSpPr>
          <p:cNvPr id="22" name="Snip Diagonal Corner Rectangle 22"/>
          <p:cNvSpPr>
            <a:spLocks noChangeArrowheads="1"/>
          </p:cNvSpPr>
          <p:nvPr/>
        </p:nvSpPr>
        <p:spPr bwMode="auto">
          <a:xfrm>
            <a:off x="3143240" y="2143116"/>
            <a:ext cx="2928958" cy="357190"/>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92D050"/>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a:solidFill>
                  <a:schemeClr val="lt1"/>
                </a:solidFill>
                <a:latin typeface="Trebuchet MS" pitchFamily="34" charset="0"/>
              </a:rPr>
              <a:t>Physical </a:t>
            </a:r>
            <a:r>
              <a:rPr lang="en-GB" sz="1200" dirty="0" smtClean="0">
                <a:solidFill>
                  <a:schemeClr val="lt1"/>
                </a:solidFill>
                <a:latin typeface="Trebuchet MS" pitchFamily="34" charset="0"/>
              </a:rPr>
              <a:t>Development</a:t>
            </a:r>
            <a:endParaRPr lang="en-GB" sz="1200" dirty="0">
              <a:solidFill>
                <a:schemeClr val="lt1"/>
              </a:solidFill>
              <a:latin typeface="Trebuchet MS" pitchFamily="34" charset="0"/>
            </a:endParaRPr>
          </a:p>
        </p:txBody>
      </p:sp>
      <p:sp>
        <p:nvSpPr>
          <p:cNvPr id="24" name="Snip Diagonal Corner Rectangle 55"/>
          <p:cNvSpPr>
            <a:spLocks noChangeArrowheads="1"/>
          </p:cNvSpPr>
          <p:nvPr/>
        </p:nvSpPr>
        <p:spPr bwMode="auto">
          <a:xfrm>
            <a:off x="3214678" y="4544662"/>
            <a:ext cx="2928958" cy="357190"/>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chemeClr val="tx2">
              <a:lumMod val="40000"/>
              <a:lumOff val="60000"/>
            </a:schemeClr>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a:solidFill>
                  <a:schemeClr val="lt1"/>
                </a:solidFill>
                <a:latin typeface="Trebuchet MS" pitchFamily="34" charset="0"/>
              </a:rPr>
              <a:t>Mathematics</a:t>
            </a:r>
          </a:p>
        </p:txBody>
      </p:sp>
      <p:sp>
        <p:nvSpPr>
          <p:cNvPr id="28" name="TextBox 27"/>
          <p:cNvSpPr txBox="1"/>
          <p:nvPr/>
        </p:nvSpPr>
        <p:spPr>
          <a:xfrm>
            <a:off x="285720" y="2571744"/>
            <a:ext cx="2714644" cy="830997"/>
          </a:xfrm>
          <a:prstGeom prst="rect">
            <a:avLst/>
          </a:prstGeom>
          <a:noFill/>
        </p:spPr>
        <p:txBody>
          <a:bodyPr wrap="square" rtlCol="0">
            <a:spAutoFit/>
          </a:bodyPr>
          <a:lstStyle/>
          <a:p>
            <a:r>
              <a:rPr lang="en-GB" sz="1200" dirty="0" smtClean="0">
                <a:latin typeface="Trebuchet MS" pitchFamily="34" charset="0"/>
              </a:rPr>
              <a:t>Story Telling</a:t>
            </a:r>
          </a:p>
          <a:p>
            <a:r>
              <a:rPr lang="en-GB" sz="1200" dirty="0" smtClean="0">
                <a:latin typeface="Trebuchet MS" pitchFamily="34" charset="0"/>
              </a:rPr>
              <a:t>Actions</a:t>
            </a:r>
          </a:p>
          <a:p>
            <a:r>
              <a:rPr lang="en-GB" sz="1200" dirty="0" smtClean="0">
                <a:latin typeface="Trebuchet MS" pitchFamily="34" charset="0"/>
              </a:rPr>
              <a:t>Role Play </a:t>
            </a:r>
          </a:p>
          <a:p>
            <a:r>
              <a:rPr lang="en-GB" sz="1200" dirty="0" smtClean="0">
                <a:latin typeface="Trebuchet MS" pitchFamily="34" charset="0"/>
              </a:rPr>
              <a:t>Film – story telling</a:t>
            </a:r>
            <a:endParaRPr lang="en-GB" sz="1200" dirty="0">
              <a:latin typeface="Trebuchet MS" pitchFamily="34" charset="0"/>
            </a:endParaRPr>
          </a:p>
        </p:txBody>
      </p:sp>
      <p:sp>
        <p:nvSpPr>
          <p:cNvPr id="32" name="TextBox 31"/>
          <p:cNvSpPr txBox="1"/>
          <p:nvPr/>
        </p:nvSpPr>
        <p:spPr>
          <a:xfrm>
            <a:off x="3214678" y="4965215"/>
            <a:ext cx="2928958" cy="1384995"/>
          </a:xfrm>
          <a:prstGeom prst="rect">
            <a:avLst/>
          </a:prstGeom>
          <a:noFill/>
        </p:spPr>
        <p:txBody>
          <a:bodyPr wrap="square" rtlCol="0">
            <a:spAutoFit/>
          </a:bodyPr>
          <a:lstStyle/>
          <a:p>
            <a:r>
              <a:rPr lang="en-GB" sz="1200" dirty="0" smtClean="0">
                <a:latin typeface="Trebuchet MS" pitchFamily="34" charset="0"/>
              </a:rPr>
              <a:t>Over the year, children will continue to develop their mathematical skills  and knowledge through Maths Mastery.  Alongside this, the children will apply their maths skills across the curriculum, for example thinking about quantity when baking.</a:t>
            </a:r>
            <a:endParaRPr lang="en-GB" sz="1200" dirty="0"/>
          </a:p>
        </p:txBody>
      </p:sp>
      <p:sp>
        <p:nvSpPr>
          <p:cNvPr id="17" name="TextBox 16"/>
          <p:cNvSpPr txBox="1"/>
          <p:nvPr/>
        </p:nvSpPr>
        <p:spPr>
          <a:xfrm>
            <a:off x="250001" y="4062482"/>
            <a:ext cx="2714644" cy="830997"/>
          </a:xfrm>
          <a:prstGeom prst="rect">
            <a:avLst/>
          </a:prstGeom>
          <a:noFill/>
        </p:spPr>
        <p:txBody>
          <a:bodyPr wrap="square" rtlCol="0">
            <a:spAutoFit/>
          </a:bodyPr>
          <a:lstStyle/>
          <a:p>
            <a:r>
              <a:rPr lang="en-GB" sz="1200" dirty="0" smtClean="0">
                <a:latin typeface="Trebuchet MS" pitchFamily="34" charset="0"/>
              </a:rPr>
              <a:t>Role play of working in a bakery.</a:t>
            </a:r>
          </a:p>
          <a:p>
            <a:r>
              <a:rPr lang="en-GB" sz="1200" dirty="0" smtClean="0">
                <a:latin typeface="Trebuchet MS" pitchFamily="34" charset="0"/>
              </a:rPr>
              <a:t>Environments – similarities and differences e.g. bakery/river/forest.</a:t>
            </a:r>
          </a:p>
          <a:p>
            <a:endParaRPr lang="en-GB" sz="1200" dirty="0">
              <a:latin typeface="Trebuchet MS" pitchFamily="34" charset="0"/>
            </a:endParaRPr>
          </a:p>
        </p:txBody>
      </p:sp>
      <p:sp>
        <p:nvSpPr>
          <p:cNvPr id="21" name="TextBox 20"/>
          <p:cNvSpPr txBox="1"/>
          <p:nvPr/>
        </p:nvSpPr>
        <p:spPr>
          <a:xfrm>
            <a:off x="6233285" y="4252575"/>
            <a:ext cx="2714644" cy="1569660"/>
          </a:xfrm>
          <a:prstGeom prst="rect">
            <a:avLst/>
          </a:prstGeom>
          <a:noFill/>
        </p:spPr>
        <p:txBody>
          <a:bodyPr wrap="square" rtlCol="0">
            <a:spAutoFit/>
          </a:bodyPr>
          <a:lstStyle/>
          <a:p>
            <a:r>
              <a:rPr lang="en-GB" sz="1200" dirty="0" smtClean="0">
                <a:latin typeface="Trebuchet MS" pitchFamily="34" charset="0"/>
              </a:rPr>
              <a:t>Can children write their own instructions and recipes?</a:t>
            </a:r>
          </a:p>
          <a:p>
            <a:r>
              <a:rPr lang="en-GB" sz="1200" dirty="0" smtClean="0">
                <a:latin typeface="Trebuchet MS" pitchFamily="34" charset="0"/>
              </a:rPr>
              <a:t>Can children think about the speech of the characters in the story</a:t>
            </a:r>
            <a:r>
              <a:rPr lang="en-GB" sz="1200" dirty="0" smtClean="0">
                <a:latin typeface="Trebuchet MS" pitchFamily="34" charset="0"/>
              </a:rPr>
              <a:t>?</a:t>
            </a:r>
          </a:p>
          <a:p>
            <a:endParaRPr lang="en-GB" sz="1200" dirty="0" smtClean="0">
              <a:latin typeface="Trebuchet MS" pitchFamily="34" charset="0"/>
            </a:endParaRPr>
          </a:p>
          <a:p>
            <a:r>
              <a:rPr lang="en-GB" sz="1200" b="1" u="sng" dirty="0" smtClean="0">
                <a:latin typeface="Trebuchet MS" pitchFamily="34" charset="0"/>
              </a:rPr>
              <a:t>Other Core Texts:</a:t>
            </a:r>
          </a:p>
          <a:p>
            <a:pPr marL="171450" indent="-171450">
              <a:buFont typeface="Arial" panose="020B0604020202020204" pitchFamily="34" charset="0"/>
              <a:buChar char="•"/>
            </a:pPr>
            <a:r>
              <a:rPr lang="en-GB" sz="1200" dirty="0" smtClean="0">
                <a:latin typeface="Trebuchet MS" pitchFamily="34" charset="0"/>
              </a:rPr>
              <a:t>Biscuit Bear</a:t>
            </a:r>
            <a:endParaRPr lang="en-GB" sz="1200" dirty="0" smtClean="0">
              <a:latin typeface="Trebuchet MS" pitchFamily="34" charset="0"/>
            </a:endParaRPr>
          </a:p>
          <a:p>
            <a:endParaRPr lang="en-GB" sz="1200" dirty="0">
              <a:latin typeface="Trebuchet MS" pitchFamily="34" charset="0"/>
            </a:endParaRPr>
          </a:p>
        </p:txBody>
      </p:sp>
      <p:sp>
        <p:nvSpPr>
          <p:cNvPr id="23" name="TextBox 22"/>
          <p:cNvSpPr txBox="1"/>
          <p:nvPr/>
        </p:nvSpPr>
        <p:spPr>
          <a:xfrm>
            <a:off x="6134611" y="2547530"/>
            <a:ext cx="2714644" cy="1384995"/>
          </a:xfrm>
          <a:prstGeom prst="rect">
            <a:avLst/>
          </a:prstGeom>
          <a:noFill/>
        </p:spPr>
        <p:txBody>
          <a:bodyPr wrap="square" rtlCol="0">
            <a:spAutoFit/>
          </a:bodyPr>
          <a:lstStyle/>
          <a:p>
            <a:r>
              <a:rPr lang="en-GB" sz="1200" dirty="0" smtClean="0">
                <a:latin typeface="Trebuchet MS" pitchFamily="34" charset="0"/>
              </a:rPr>
              <a:t>How does the Gingerbread Man feel?  </a:t>
            </a:r>
          </a:p>
          <a:p>
            <a:r>
              <a:rPr lang="en-GB" sz="1200" dirty="0" smtClean="0">
                <a:latin typeface="Trebuchet MS" pitchFamily="34" charset="0"/>
              </a:rPr>
              <a:t>How to be a good friend to the Gingerbread man</a:t>
            </a:r>
          </a:p>
          <a:p>
            <a:r>
              <a:rPr lang="en-GB" sz="1200" dirty="0" smtClean="0">
                <a:latin typeface="Trebuchet MS" pitchFamily="34" charset="0"/>
              </a:rPr>
              <a:t>Keeping safe.</a:t>
            </a:r>
          </a:p>
          <a:p>
            <a:r>
              <a:rPr lang="en-GB" sz="1200" dirty="0" smtClean="0">
                <a:latin typeface="Trebuchet MS" pitchFamily="34" charset="0"/>
              </a:rPr>
              <a:t>Is the fox being a good friend?</a:t>
            </a:r>
          </a:p>
          <a:p>
            <a:endParaRPr lang="en-GB" sz="1200" dirty="0" smtClean="0">
              <a:latin typeface="Trebuchet MS" pitchFamily="34" charset="0"/>
            </a:endParaRPr>
          </a:p>
          <a:p>
            <a:endParaRPr lang="en-GB" sz="1200" dirty="0">
              <a:latin typeface="Trebuchet MS" pitchFamily="34" charset="0"/>
            </a:endParaRPr>
          </a:p>
        </p:txBody>
      </p:sp>
      <p:sp>
        <p:nvSpPr>
          <p:cNvPr id="25" name="TextBox 24"/>
          <p:cNvSpPr txBox="1"/>
          <p:nvPr/>
        </p:nvSpPr>
        <p:spPr>
          <a:xfrm>
            <a:off x="3375413" y="3752915"/>
            <a:ext cx="2714644" cy="830997"/>
          </a:xfrm>
          <a:prstGeom prst="rect">
            <a:avLst/>
          </a:prstGeom>
          <a:noFill/>
        </p:spPr>
        <p:txBody>
          <a:bodyPr wrap="square" rtlCol="0">
            <a:spAutoFit/>
          </a:bodyPr>
          <a:lstStyle/>
          <a:p>
            <a:r>
              <a:rPr lang="en-GB" sz="1200" dirty="0" smtClean="0">
                <a:latin typeface="Trebuchet MS" pitchFamily="34" charset="0"/>
              </a:rPr>
              <a:t>Props for storytelling – making a forest, a river, a cave etc.</a:t>
            </a:r>
          </a:p>
          <a:p>
            <a:r>
              <a:rPr lang="en-GB" sz="1200" dirty="0" smtClean="0">
                <a:latin typeface="Trebuchet MS" pitchFamily="34" charset="0"/>
              </a:rPr>
              <a:t>Sensory storytelling – walking over sand, water, mud </a:t>
            </a:r>
            <a:r>
              <a:rPr lang="en-GB" sz="1200" dirty="0" smtClean="0">
                <a:latin typeface="Trebuchet MS" pitchFamily="34" charset="0"/>
              </a:rPr>
              <a:t>etc. </a:t>
            </a:r>
            <a:r>
              <a:rPr lang="en-GB" sz="1200" dirty="0" smtClean="0">
                <a:latin typeface="Trebuchet MS" pitchFamily="34" charset="0"/>
              </a:rPr>
              <a:t>– </a:t>
            </a:r>
            <a:r>
              <a:rPr lang="en-GB" sz="1200" dirty="0" smtClean="0">
                <a:latin typeface="Trebuchet MS" pitchFamily="34" charset="0"/>
              </a:rPr>
              <a:t>textures</a:t>
            </a:r>
            <a:endParaRPr lang="en-GB" sz="1200" dirty="0">
              <a:latin typeface="Trebuchet MS" pitchFamily="34" charset="0"/>
            </a:endParaRPr>
          </a:p>
        </p:txBody>
      </p:sp>
      <p:sp>
        <p:nvSpPr>
          <p:cNvPr id="26" name="TextBox 25"/>
          <p:cNvSpPr txBox="1"/>
          <p:nvPr/>
        </p:nvSpPr>
        <p:spPr>
          <a:xfrm>
            <a:off x="3212030" y="2567204"/>
            <a:ext cx="2714644" cy="461665"/>
          </a:xfrm>
          <a:prstGeom prst="rect">
            <a:avLst/>
          </a:prstGeom>
          <a:noFill/>
        </p:spPr>
        <p:txBody>
          <a:bodyPr wrap="square" rtlCol="0">
            <a:spAutoFit/>
          </a:bodyPr>
          <a:lstStyle/>
          <a:p>
            <a:endParaRPr lang="en-GB" sz="1200" dirty="0" smtClean="0">
              <a:latin typeface="Trebuchet MS" pitchFamily="34" charset="0"/>
            </a:endParaRPr>
          </a:p>
          <a:p>
            <a:endParaRPr lang="en-GB" sz="1200" dirty="0">
              <a:latin typeface="Trebuchet MS" pitchFamily="34" charset="0"/>
            </a:endParaRPr>
          </a:p>
        </p:txBody>
      </p:sp>
      <p:sp>
        <p:nvSpPr>
          <p:cNvPr id="27" name="TextBox 26"/>
          <p:cNvSpPr txBox="1"/>
          <p:nvPr/>
        </p:nvSpPr>
        <p:spPr>
          <a:xfrm>
            <a:off x="3205915" y="2639864"/>
            <a:ext cx="2714644" cy="830997"/>
          </a:xfrm>
          <a:prstGeom prst="rect">
            <a:avLst/>
          </a:prstGeom>
          <a:noFill/>
        </p:spPr>
        <p:txBody>
          <a:bodyPr wrap="square" rtlCol="0">
            <a:spAutoFit/>
          </a:bodyPr>
          <a:lstStyle/>
          <a:p>
            <a:r>
              <a:rPr lang="en-GB" sz="1200" dirty="0" smtClean="0">
                <a:latin typeface="Trebuchet MS" pitchFamily="34" charset="0"/>
              </a:rPr>
              <a:t>Exploring different types of movement.</a:t>
            </a:r>
          </a:p>
          <a:p>
            <a:r>
              <a:rPr lang="en-GB" sz="1200" dirty="0" smtClean="0">
                <a:latin typeface="Trebuchet MS" pitchFamily="34" charset="0"/>
              </a:rPr>
              <a:t>Movement to music.</a:t>
            </a:r>
          </a:p>
          <a:p>
            <a:endParaRPr lang="en-GB" sz="1200" dirty="0">
              <a:latin typeface="Trebuchet MS" pitchFamily="34" charset="0"/>
            </a:endParaRPr>
          </a:p>
        </p:txBody>
      </p:sp>
      <p:sp>
        <p:nvSpPr>
          <p:cNvPr id="29" name="TextBox 28"/>
          <p:cNvSpPr txBox="1"/>
          <p:nvPr/>
        </p:nvSpPr>
        <p:spPr>
          <a:xfrm>
            <a:off x="3607587" y="615245"/>
            <a:ext cx="5357850" cy="1200329"/>
          </a:xfrm>
          <a:prstGeom prst="rect">
            <a:avLst/>
          </a:prstGeom>
          <a:noFill/>
        </p:spPr>
        <p:txBody>
          <a:bodyPr wrap="square" rtlCol="0">
            <a:spAutoFit/>
          </a:bodyPr>
          <a:lstStyle/>
          <a:p>
            <a:r>
              <a:rPr lang="en-GB" sz="1200" dirty="0" smtClean="0">
                <a:latin typeface="Trebuchet MS" pitchFamily="34" charset="0"/>
              </a:rPr>
              <a:t>The classic story ‘The Gingerbread Man’ is acted out this half term so that the children can think about how to stay safe. Their speaking and listening skills will be further developed through innovation of the story and role play activities. Children will have a chance to become bakers and make their own gingerbread and the role play area will be transformed into the Nursery bakery.</a:t>
            </a:r>
          </a:p>
        </p:txBody>
      </p:sp>
      <p:sp>
        <p:nvSpPr>
          <p:cNvPr id="2" name="AutoShape 2" descr="Image result for gingerbread man boo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 name="AutoShape 4" descr="Image result for gingerbread man boo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0" name="Picture 6" descr="http://static.comicvine.com/uploads/original/11118/111183435/4015579-2778552803-ging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6997" y="679589"/>
            <a:ext cx="1392089" cy="1392089"/>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GB" smtClean="0"/>
              <a:t>Review 2016</a:t>
            </a:r>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489</TotalTime>
  <Words>267</Words>
  <Application>Microsoft Office PowerPoint</Application>
  <PresentationFormat>On-screen Show (4:3)</PresentationFormat>
  <Paragraphs>31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Trebuchet MS</vt:lpstr>
      <vt:lpstr>Office Theme</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Alton School</dc:creator>
  <cp:lastModifiedBy>L Lennox</cp:lastModifiedBy>
  <cp:revision>19</cp:revision>
  <cp:lastPrinted>2016-05-19T08:57:53Z</cp:lastPrinted>
  <dcterms:created xsi:type="dcterms:W3CDTF">2015-07-03T13:09:04Z</dcterms:created>
  <dcterms:modified xsi:type="dcterms:W3CDTF">2016-07-22T11:53:18Z</dcterms:modified>
</cp:coreProperties>
</file>