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89E5EFB9-4422-4BC3-8B6E-9E993647EA87}" type="datetimeFigureOut">
              <a:rPr lang="en-US" smtClean="0"/>
              <a:t>7/22/2016</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276E0CC5-DD78-4557-89C2-AD836A0617ED}" type="slidenum">
              <a:rPr lang="en-US" smtClean="0"/>
              <a:t>‹#›</a:t>
            </a:fld>
            <a:endParaRPr lang="en-US"/>
          </a:p>
        </p:txBody>
      </p:sp>
    </p:spTree>
    <p:extLst>
      <p:ext uri="{BB962C8B-B14F-4D97-AF65-F5344CB8AC3E}">
        <p14:creationId xmlns:p14="http://schemas.microsoft.com/office/powerpoint/2010/main" val="44827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76E0CC5-DD78-4557-89C2-AD836A0617ED}" type="slidenum">
              <a:rPr lang="en-US" smtClean="0"/>
              <a:t>1</a:t>
            </a:fld>
            <a:endParaRPr lang="en-US"/>
          </a:p>
        </p:txBody>
      </p:sp>
    </p:spTree>
    <p:extLst>
      <p:ext uri="{BB962C8B-B14F-4D97-AF65-F5344CB8AC3E}">
        <p14:creationId xmlns:p14="http://schemas.microsoft.com/office/powerpoint/2010/main" val="2351954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4A6A94-9C72-4723-8D13-CC8E2CBB5797}"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A7549C-7E0E-4AA5-A88E-54467B0D3D4E}"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3185484-9B26-42F6-A2FC-E95C7F3D397E}"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6B44830-6482-439F-A8B2-7F64606DB213}"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966AB-2654-4ABC-8F04-5BFC2A603547}" type="datetime1">
              <a:rPr lang="en-US" smtClean="0"/>
              <a:t>7/22/2016</a:t>
            </a:fld>
            <a:endParaRPr lang="en-GB"/>
          </a:p>
        </p:txBody>
      </p:sp>
      <p:sp>
        <p:nvSpPr>
          <p:cNvPr id="5" name="Footer Placeholder 4"/>
          <p:cNvSpPr>
            <a:spLocks noGrp="1"/>
          </p:cNvSpPr>
          <p:nvPr>
            <p:ph type="ftr" sz="quarter" idx="11"/>
          </p:nvPr>
        </p:nvSpPr>
        <p:spPr/>
        <p:txBody>
          <a:bodyPr/>
          <a:lstStyle/>
          <a:p>
            <a:r>
              <a:rPr lang="en-GB" smtClean="0"/>
              <a:t>Review 2016</a:t>
            </a:r>
            <a:endParaRPr lang="en-GB"/>
          </a:p>
        </p:txBody>
      </p:sp>
      <p:sp>
        <p:nvSpPr>
          <p:cNvPr id="6" name="Slide Number Placeholder 5"/>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0613C7F-A933-4F4B-B9E9-9D5B3BCD2DA3}"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958DF49-4C89-4891-B628-0D18772D8FDF}" type="datetime1">
              <a:rPr lang="en-US" smtClean="0"/>
              <a:t>7/22/2016</a:t>
            </a:fld>
            <a:endParaRPr lang="en-GB"/>
          </a:p>
        </p:txBody>
      </p:sp>
      <p:sp>
        <p:nvSpPr>
          <p:cNvPr id="8" name="Footer Placeholder 7"/>
          <p:cNvSpPr>
            <a:spLocks noGrp="1"/>
          </p:cNvSpPr>
          <p:nvPr>
            <p:ph type="ftr" sz="quarter" idx="11"/>
          </p:nvPr>
        </p:nvSpPr>
        <p:spPr/>
        <p:txBody>
          <a:bodyPr/>
          <a:lstStyle/>
          <a:p>
            <a:r>
              <a:rPr lang="en-GB" smtClean="0"/>
              <a:t>Review 2016</a:t>
            </a:r>
            <a:endParaRPr lang="en-GB"/>
          </a:p>
        </p:txBody>
      </p:sp>
      <p:sp>
        <p:nvSpPr>
          <p:cNvPr id="9" name="Slide Number Placeholder 8"/>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0673B4C-A9F9-4C51-B4EC-7CF119CB9B9D}" type="datetime1">
              <a:rPr lang="en-US" smtClean="0"/>
              <a:t>7/22/2016</a:t>
            </a:fld>
            <a:endParaRPr lang="en-GB"/>
          </a:p>
        </p:txBody>
      </p:sp>
      <p:sp>
        <p:nvSpPr>
          <p:cNvPr id="4" name="Footer Placeholder 3"/>
          <p:cNvSpPr>
            <a:spLocks noGrp="1"/>
          </p:cNvSpPr>
          <p:nvPr>
            <p:ph type="ftr" sz="quarter" idx="11"/>
          </p:nvPr>
        </p:nvSpPr>
        <p:spPr/>
        <p:txBody>
          <a:bodyPr/>
          <a:lstStyle/>
          <a:p>
            <a:r>
              <a:rPr lang="en-GB" smtClean="0"/>
              <a:t>Review 2016</a:t>
            </a:r>
            <a:endParaRPr lang="en-GB"/>
          </a:p>
        </p:txBody>
      </p:sp>
      <p:sp>
        <p:nvSpPr>
          <p:cNvPr id="5" name="Slide Number Placeholder 4"/>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E0FFF-54AC-4569-B078-ADBA3C2D3686}" type="datetime1">
              <a:rPr lang="en-US" smtClean="0"/>
              <a:t>7/22/2016</a:t>
            </a:fld>
            <a:endParaRPr lang="en-GB"/>
          </a:p>
        </p:txBody>
      </p:sp>
      <p:sp>
        <p:nvSpPr>
          <p:cNvPr id="3" name="Footer Placeholder 2"/>
          <p:cNvSpPr>
            <a:spLocks noGrp="1"/>
          </p:cNvSpPr>
          <p:nvPr>
            <p:ph type="ftr" sz="quarter" idx="11"/>
          </p:nvPr>
        </p:nvSpPr>
        <p:spPr/>
        <p:txBody>
          <a:bodyPr/>
          <a:lstStyle/>
          <a:p>
            <a:r>
              <a:rPr lang="en-GB" smtClean="0"/>
              <a:t>Review 2016</a:t>
            </a:r>
            <a:endParaRPr lang="en-GB"/>
          </a:p>
        </p:txBody>
      </p:sp>
      <p:sp>
        <p:nvSpPr>
          <p:cNvPr id="4" name="Slide Number Placeholder 3"/>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726CB-4D22-420D-881C-5D53EF71B657}"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B5DAC7-16AF-48F2-AE3A-E44C64ECDD6A}" type="datetime1">
              <a:rPr lang="en-US" smtClean="0"/>
              <a:t>7/22/2016</a:t>
            </a:fld>
            <a:endParaRPr lang="en-GB"/>
          </a:p>
        </p:txBody>
      </p:sp>
      <p:sp>
        <p:nvSpPr>
          <p:cNvPr id="6" name="Footer Placeholder 5"/>
          <p:cNvSpPr>
            <a:spLocks noGrp="1"/>
          </p:cNvSpPr>
          <p:nvPr>
            <p:ph type="ftr" sz="quarter" idx="11"/>
          </p:nvPr>
        </p:nvSpPr>
        <p:spPr/>
        <p:txBody>
          <a:bodyPr/>
          <a:lstStyle/>
          <a:p>
            <a:r>
              <a:rPr lang="en-GB" smtClean="0"/>
              <a:t>Review 2016</a:t>
            </a:r>
            <a:endParaRPr lang="en-GB"/>
          </a:p>
        </p:txBody>
      </p:sp>
      <p:sp>
        <p:nvSpPr>
          <p:cNvPr id="7" name="Slide Number Placeholder 6"/>
          <p:cNvSpPr>
            <a:spLocks noGrp="1"/>
          </p:cNvSpPr>
          <p:nvPr>
            <p:ph type="sldNum" sz="quarter" idx="12"/>
          </p:nvPr>
        </p:nvSpPr>
        <p:spPr/>
        <p:txBody>
          <a:bodyPr/>
          <a:lstStyle/>
          <a:p>
            <a:fld id="{007CC420-8806-48A9-ABDF-FFB5DC6108A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EBA16-7A74-4913-BE23-CC4CEA10D932}" type="datetime1">
              <a:rPr lang="en-US" smtClean="0"/>
              <a:t>7/22/2016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Review 2016</a:t>
            </a: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7CC420-8806-48A9-ABDF-FFB5DC6108A1}"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nip Diagonal Corner Rectangle 34"/>
          <p:cNvSpPr>
            <a:spLocks noChangeArrowheads="1"/>
          </p:cNvSpPr>
          <p:nvPr/>
        </p:nvSpPr>
        <p:spPr bwMode="auto">
          <a:xfrm>
            <a:off x="3571868" y="214290"/>
            <a:ext cx="5357850"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accent4">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anose="020B0603020202020204" pitchFamily="34" charset="0"/>
              </a:rPr>
              <a:t>Nursery Spring Term Two Overview</a:t>
            </a:r>
            <a:endParaRPr lang="en-GB" sz="1200" dirty="0">
              <a:solidFill>
                <a:schemeClr val="lt1"/>
              </a:solidFill>
              <a:latin typeface="Trebuchet MS" pitchFamily="34" charset="0"/>
            </a:endParaRPr>
          </a:p>
        </p:txBody>
      </p:sp>
      <p:sp>
        <p:nvSpPr>
          <p:cNvPr id="6" name="Snip Diagonal Corner Rectangle 7"/>
          <p:cNvSpPr>
            <a:spLocks noChangeArrowheads="1"/>
          </p:cNvSpPr>
          <p:nvPr/>
        </p:nvSpPr>
        <p:spPr bwMode="auto">
          <a:xfrm>
            <a:off x="6300192" y="3933056"/>
            <a:ext cx="2643206"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anose="020B0603020202020204" pitchFamily="34" charset="0"/>
              </a:rPr>
              <a:t>Literacy</a:t>
            </a:r>
            <a:endParaRPr lang="en-GB" sz="1200" dirty="0">
              <a:solidFill>
                <a:srgbClr val="002060"/>
              </a:solidFill>
              <a:latin typeface="Trebuchet MS" pitchFamily="34" charset="0"/>
            </a:endParaRPr>
          </a:p>
        </p:txBody>
      </p:sp>
      <p:sp>
        <p:nvSpPr>
          <p:cNvPr id="7" name="Snip Diagonal Corner Rectangle 40"/>
          <p:cNvSpPr>
            <a:spLocks noChangeArrowheads="1"/>
          </p:cNvSpPr>
          <p:nvPr/>
        </p:nvSpPr>
        <p:spPr bwMode="auto">
          <a:xfrm>
            <a:off x="6143636" y="2143116"/>
            <a:ext cx="2807742" cy="357190"/>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rgbClr val="FF3399"/>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anose="020B0603020202020204" pitchFamily="34" charset="0"/>
              </a:rPr>
              <a:t>Personal, Social and Emotional Development including RRS</a:t>
            </a:r>
            <a:endParaRPr lang="en-GB" sz="1200" dirty="0">
              <a:solidFill>
                <a:schemeClr val="lt1"/>
              </a:solidFill>
              <a:latin typeface="Trebuchet MS" pitchFamily="34" charset="0"/>
            </a:endParaRPr>
          </a:p>
        </p:txBody>
      </p:sp>
      <p:sp>
        <p:nvSpPr>
          <p:cNvPr id="8" name="AutoShape 2" descr="data:image/jpeg;base64,/9j/4AAQSkZJRgABAQAAAQABAAD/2wCEAAkGBhQSERUUExQWFBQWGBoXGBgYGBQVGhccFxQXGBgaHBcXHCYeFxwjHBgWHy8gIycpLCwsFx8xNTAqNSYrLCkBCQoKDgwOGg8PGiwkHyQqLCwsLCwpLCwpLCwsKSwsLCwsLCwsKSwsLCwsLCwsKSwpKSksLykpKSwsLCwsLCksLP/AABEIANAA0AMBIgACEQEDEQH/xAAcAAABBQEBAQAAAAAAAAAAAAAGAgMEBQcBAAj/xABCEAACAQIEBAMFBQUGBQUAAAABAhEAAwQSITEFBkFRE2FxIoGRobEHMkLB0RQjUmLwM4KSouHxFyRDcrIVJVOTwv/EABkBAAIDAQAAAAAAAAAAAAAAAAECAAMEBf/EAC4RAAICAgIBAQYFBQEAAAAAAAABAhEDIQQxEkETIjJRYXEUgbHB0SMzQpGhBf/aAAwDAQACEQMRAD8AysGK4zTSJnaug9KUc7FJZqXFeAqEOCuivE0lWqEPFRXitdpU1A2NivEVyus2lQliYrhpJaklqJLFmk5qsuA8FOJdhmCW7a57jkTA9O5g0X8MyKMtm2qLsGYAu3nNVTyKJbixyyOkAMgb6etLia1XG4JlUHMpnuAaEuJcCW4rNbAW6gLFV+66jcgd6rx8iMy3LxZ41YKla4RSm20pBrSZLOFK9kpa1wGiSziCusda4TXBQAKrxWuzSSaIThWlk6UjNNeFAA8ortcFcNAsY7npstrSc1cmiI2KFJmvFop3AWVe4A5IQ7kb7UOgDPiUnPRLixYVclu0hOgzES3rm3+dKw/Di6ZwiKh/ExCAgdRPTzpPaasZxS7YL5q4xopxHLthss4lVY6ArYbL72z/AE+FDeNwjWna28SOoMg6SCD1FNGal0JaGC1crxFcpyBTwAf8pdje5dRfciyPmxoz4I9lbZOVbmUSxzANExmAPShbhPDh+xpdRSAXy3G6FpYAa+QoxxXA81lSSSCV+9pmyjT1yqWg6wCa52aUbp/M63HhJK18kSsRjrLFUt2w+YEmTlAHvofYIt9HtsCM3tKNYmRoeoq94hYtolq4t5DlkjLKskbkEaiPOoHMnDFTwzIJzLGWBoWB0jvVEJJa+ZqknK92kZliAA7gbBmA9MxA+VMkVaczYXwsS67HQsOxO4/OfOq2dK60XaTODKPi2vkeFJyzUq1hgQJbfpH50+2BQAlTmHlM/DpUtEUWysIrguRT160RuIqMaIBWea4xmvA0lRUIP2l0mu5KWywAK4KBYj1TeEcJOIuBc2QdWifgOpqDUvh+KKGQetCV1oMa8ve6DD/hnaYlVxLhx3RWHyIqt4h9mGJt623t3R5EofgZ+tX/AAvjea6D8elS7/NC/hUwKwPJmUqWzpfhsDjZlmOwFyy2W6jW2OwYET6HZvdT/CkLMVClmMQACSfcK0duOo4Kuqsp3VgCDUGzysmZrmCfIxUg2mJysd9H3X0Mj0q5cjVTVfoZMnEa3jd/qU/DldGOVR4gGk6ZIIGn83f0og4Jw84tzdvGSWmT7RHkoOigVF5ZwzLeK3VIbLDh/ZIEy36g/rUbC8bawzC0FuqrEB4eGUGA2mhnTSkyqUlUSvhvH7SXtPQNOL8Nt+FlGsCACqxHwrIOYcKbd2CddvcNo8oNaPzBzXea0hS0BnkE/hELOhgdutAHM9xnZLjiC6sNo+6RtrrvvS8RST2beaoOOltfuUQroWuilV0TkhJwDiYZLeGKHMXYq+YwBDP9yN50nzrR2xHheFZJQ3NC1xyzi1MFQiAHOfPpWScExItYmzcb7qXFn0Jgn3AzX0LxXlCzjFS7bYbDbqIEGR8ayZcdu0bMWZpUyqxoVbJYXy539qzdAaOh1I+VB3Hb6XsKL9tQjWW/eWwxysN1I00kiNNqOcfy7ca14ctkBjRnOnTc60Hc0JbwmDuKSGuMBbABGx6/n7qyYlFyo15ZtQtft+yRm3F+Im/dLkRIAiSx07sdzTVkVHmlrcIHnXVSpUjkt27YU8rcNF65lKFz2iY9w3NaFi+U7dhNSqEj7qrmM+cGB0oZ5QvKpC2pWVAdvxXCROn8KjUR1oqtY62UYFXjYZU00n8Rgb1ys85Sn4pHc4kYwgpN/wAmf8ycLVdYfXqCunuj86DoiR2rTeY48IAAF2MLO3mdOg1rOuK2gr+y2cfxDY+nlWrjTco7MnPxxjO4kU0uyksBTdSMOPbX1rUznrsdxA1psU5dGtIFQf1OUq0a5FcWoBhJw67EGdaTxDEMjF02P3lO3qKicPuaVZPh8491Z2kpbNyblj90hW+Pj8dv/CZ+RirHDY/KwKNqIJXY/CqLB4NvEWAWhhMawAdSY6U/dKFyAwJB2BBj9KMoR6K8eedbDe7iVxXg3IMo/hvPXOpYe6Uj301y7ibBs2/EtB7keypnfc+4UPcTx3/Li3ZViARcvMoYhFUHLmKj2QTOpj7ppfDMSGQFSQNpUiQPKss4e78jZgr20n22kGS8zoE8IWy5JBHsxBO+h0O9B/2hcRW94SqgVkZgQOkADaNNasUxRFqMocT/AGhuG3kB/lA1PWo2A4aXzXVGYADTUtAnXzO5o4MS8/JehOZlrG4v1AFtDUnAcPe84S0jXHOmVRJ17xt761jhvD8K/wB8C4pExIB17Vbi9bwIUWxNmdHUAQT0eNj59a3tnGSAnAckvhLGJuX0VrnhwvXw+pMn8W3wqZwPimJsW5sXSg6jdf8ADWgtft4u0RMhwVPWAaC7WAfBOyXRKkHIw2cfkR1FZcrdWbeMouXix/E81cQZTmdAD1VIPuM0D8w4ZyuZyztMkneNflWhXrtk2rcQS+sbkZR7WnrAofxihWkqSD3G9Z8WSpdG3Jx4uGmZwy0q02VgwAOUggHYwZg+VGeM5dsXJyK4bf2RHx6VU4rlB1E5wPJtJ9D1res0X3o50+Lkj1v7BLhbtsNbu2lCLcAJUAgA9fL4edEd7hV69926VtSDkAEtHn2rNcD4yC2pByWy5mdIcLpH8pUkH+Y1ofAuIZkBBnSPTvXPzxcGpLZ1ONL2sXCqIHHsBKCHA8E+yT1MyQo3I/WgzmhBkQyJmIEQPMeRrQeKuG1C+GNs/Ux1gCR8azXmIwwUg6EkdNPTpT8W20JzV4wbrspWp22Yg0lkrqGukcUmX/rTNOq0r6U1QLBSikAU4teZagGPYTE5avcBi/pQ0o1ipS3mtmCNulJKNluLN4dkrH3Ct3MpI2MjuKOuFcxLibSW8YqsrAZb7KGa02oBbSWQx3kRWdXsTIPpR1wjBCfCjUWCT6oyk/U08I32U5JbtBbwvhAwrhCrYeYIuWHzLc29vKwOYbaA9dqa5n5BtX4uAxcb/r4dQC2n/Vs7P6qQatuTMQMv7HiBmTe0T065Z+lWeNwLYYxJNtvut59A3n50rtPYF9DJ8Tywtu3cGIvPccL+7yL4S7H7/iCSZA2PU1XcJ4i1vK6n2TuR07g1rl982UMMwJ+PqOtAXPYt2cai20Am2RdECGYkFAY0zBQx9/lQVJ0gylKW2whVbd1BdS2jCZZYGk7kERANP8PwNoyVBEiCCSVboQwOo91VHArTW0F6yZt7Op3T1HUUR28IHl7YgkSUmQR3U9fSrH0VorsJwpbN42yDlIzIQSCyzMabkCfWru5Yt3lyMSVYbGND0g96qePFlt27i/eRh3G5Gnyj31bq6XbYuLoGHwOxU/SqHGy1SoAltLYvOjXERkMBjuRGh12/WrC5wpri5jcZxvoZHy2pjm0NbupcyytwFTPdToPeKp0ctc/dfuXYEkkhFCiMxY7ZR6Gs8uPe0zoQ5tKpRsk/+m3Xbw7GdmALEK0QO51AG8VK/wCHmLIVgEJbvcGYeum3oavOW8QuHsuLLi7cZg1+66OsCPZKoATkGu/U1YYHh3jIWt+Dd7tZZlYe6asjCuyjJnbelQJ4r7Oscw0FuNifEn4QPnXMNyZirY+4dPxWyGB9RvPuo6wuGJbKl5rTjXLdXNPowImrSxgcWp9prF7/AB22I/7taZ401Vix5ElLyMg4hx69YByw2mxBBJoE4m112N24IzGB206VuHOPLwJzPabwjBB0IRtjMbA6ULrwK1evLaKzaVdthJ3292tNhwqHQORyZZe/9GWKaVFTuYuFjDYi6iktaVyqse8AlSe4291V2arzMSLZiuzTaGlioOhxK6Xri0h6UjLflDh3j42wm4zZ29E9r6xVtzzhlF2V6aE9zNN/Zs8YtzMHwmg9pI+Fe40rTdV/vAn9QfhR9BCjwmGm7bHdh8K0DgV4DiFtZ++rWyfNxp8SAKCuBqTetxqdY9Y0ow5mw5w74Uro6pnnY5hcBn4xUT0SXYSZSArjp+HsQIMTtvRxwzHpi7Hhsfayj/Rh76qMdwZbp8XXJcUPodPaA7dRFN4jgbWiLlnQjWB/p0O/upG7JR6/hHsuPEGgk5htoPPqfyoMw/BzjEuO6mb7F5icv8HrlAArTbWLTHWLllvYuRDAbrMgMPnVWcL4QNr7pWAI9NxTQaRGZty1xN8PdIfRl9i6vf0+vvowN7wP3lrW2dWX/wCMnrH8J+VUPPir46X1gMR4V4REkGEYfMH3VM4c75UYGDHXqD0PeinqyUSuMcTW7aiQSSp6bAydetI5WvZ3u2i2W2At3QbakMJ8/ZNQ8fy+Lqzh3Fp92tNojnurfgPkdPSq7lW+yYprd1SrZNVbT8Qj1G+tDxQUXHMbeNaZF0CglD1ldm19B8aEMFbz3LCXBGdBfuL3M/ul/wC1dTHczRBzC7EZAfaY5ffoPh7Qqu5kZU4syiALdq1a/wAIP61Tk1F0aePTyxUvmWnFOKjBXLN+2NLch1/iSJafr7qK+L8nlXXE4OUbcqpyk5uq9NR0NZrzXeLWH7wd/SK2vhF/xcFZcTraQ+/IPzpMLtIt50fHIQ+FcXXFobd5QLy69tf4lB1U+VWSObY19pevcVGvcKt4u2l5fYux94bgjeafwd25GW6NRpm6Hzq59mEkXVV0ImQQRp6Vn97hK4GxexVw/dH7tY3JPsDzkxRyMPH3Toen6Gh/mrhD4u7YtT+7tTdfzO1sfJj8KKf1AkZkuH8Ph13OQz3ZVwRu7tOaPeTWdXsOUMGtz+0XgBTCF1A9l1ZoEaRBPukVmGNwAuKO42NSWSpfQvhi842uweQUta61oqSDvXlqwqQu2pJgAk+VedCDBBB7ER8qdwOLNpww1jp3o3wljDcQULOS6Ntgwnt3pG6HSsD+DY4WrstOUgq0aaHrVzxI5xoc0CAw1DqNveNoq6u/ZU6pnR/EP8JGWfQg7+RoOFprZJU5T+JSNJGkFe4qWhXFrsteSMNmxa+X1O3zo156QeOqa+xbCt7zP6UKcis5vhkUli8AKMxOUTp8aJeacK9vEHPOYqDE6wxO5olbDn7PuJftGCCMZeyYb0OoP1Huq0xbupGU7fA6df66+VAHI2L/AGbEoTolwZGB79D860jilnIQdxQrYXoD8Vedb4uoStzWTlMNI2I79Qe9TcXjP2zDK1o/vrRGdWOVh317dfdU/H4tXADCB366UCcwBi5W0GLP7IUCSxO21MsbavoFieP5b1m5ka0xXUsrayuoER3G9P8AA7oNlG7/AO9U93ggtBMMntYi6Qtxxso3IXoYEyesVXrxu5g8TibVsLcs5zFtiRlOhBVxOX4EH6q9DJN9B5cURVDzDjPDxNhmPsqmUnqocg+8CKY4RzMt+UZTbcg+yTmB81bTNG8EClcwrnKZt2tCf7uhpo7VE9RVsFsZYXcm8h+DBvy+dD3Hb+bi2LP84A91tB+VEvIzC5ibZMZrYM/3FYT8xQMt/PjLzn8Tk/Gkn8LLMP8AcRZ8fP7hvStj5HxH/KWLZMzh7TT6gg/Ssd4ws2W9K0L7PMbOGwGu9h7P/wBbgD86zYn7v5m3nr+p+QQcscTC3rlgkSDI6bSDHfoaJLyT6Gsw5uY4a+t1dIYN2iTEaVolvHC5YFxRoRmga/Cr5d2c5dCHwUQVMeuo/wBK6MOSwYRJ0YHy7Go+F4ul6cjmVGqlSPrQ/wAe4jiLZlWhN52HoSe3uoU30Gwnx1hLttkuCUIYMD2I1r504kDh7r2R7QUwDrMHUT5xvRFj+e74LAXmuSDpM21853Y/pQrfv5iWY5mJkt1NBrey/Gmla0QcU2bU7j+jUVafxDUyKvXRU+xQFXfJhb9st5d9471W4LAG51AFGXLRs4Uh9XuEwYAOnWO1VyeqHhFto0rCXSGiBDDUFsseY0M0AfaLwILcF+0Qcwm6FGgPRvORM+k0fjErcKgbnY99J0jY/pTPEOEm5bZSOnXSflWRTado3qEZqpaM7+zTCm5eRASJzyR2LDtRPzXa8TGMoj+Fdzoo0095p37K+D/sz3jdVl9sLbMEjLMgkjaSevanLyTxBQdzefp2CjX61si1J6OXKLi6ZCuYSEDEfdJBA7iMp89mHurScHiBisMMpBkDbvGtC13BgXrto/cYhuwE6nXyn50vljiVvCM9tyQD7Qnr091WfYD2iPi8e6Eo9tjcBgKNS2m4HWrSzwcYa0zuQcQ41bT2Z6L9J61evxNGTxLTKw0XN2JiBO4mfnQ9x9/EQg+zcXYdD3j4b1E/UV7B3geCJv3rx3Rco8i5O3fQfTvWcYi7nxF1u7kj41qNoC1gQRoXDXT/AHtB8gKyx1KXNRGcZh/iNVyLcXxIcv4ORPbURIIPQgjUHzqZheLtcdFuGXAIB/jB/Ma1xW9ny61U47y0IMg+m3zqvHLZqz41VoNeTQFvYl+iYdiP7zBfyoE4e0X3Hn9KKuT+IZ7WOcjUWLan1e45/wDzPvoSstlxB7GrZbTMuLU0wqxYzWz6EVYfZ7xKMIuuuHxcx/LeT6ZgffVfbcFD5VG5L+/i7XS5bb422zLHnqay4emjp/8AoLcZfQ0z7SsLmw5/lYfUf6Vecn382EHkSPnVVxS+MTw5bo9qUVj11Xf6UNtzAbWCawhi5eYhf5VIl2+Gk9zV7dQtnLjFyl4o5zvx3D2LxS1dbxVaSLPtaidGMgLvtQdxTmC9ilUX7h8NRpaBMerfxH1pkcNtHOVhFTQHoxA1gVEvWWABZQQ20R0qvy8tGuOFQ21YxiVG6jTr5VDbEDbcnYdTRByzwQ4rEG2wOVVzOB/lHkDDfCj7gPLlizba4lpVcsQDEkAAaCdutWdK2VTlvRk3EuEXLVtXcRnMEduoqAlHvNkXQyHQgyNOo/I0BAVYnopFo5EwSJ7VIwPETauBzrHxHmKjVwbGpVhTa2g+P2kPfVbXhgBIJufiPbQba1L41z6DaRbNspcBBZwxAaP5I6nXfpQHwPTOfMCpeNPWq3gh2WLPNKkaFyZzDbWyL9+0b14uYMkBVBAWF2JmTVqWBx9lwIzM510OsHarDknhKWOFW72RfFa3mzETGbselV2BuF8Xhh+IKxJG3QTTwSTpFMm5O2EvMOFIvWn/AAuuVvUdfgd6HOPcObMJPQEGOnXT4Uc8y4Yvhzl+9bhx7t/lND5ZL9sP1A2n+ppk7YqdIj8mcWsKGsspGcANMkE609zDwG4c3tZgBCEyTB6H6T5UHccxSWLocaHY9A0ba1oPAsQ13CTdUrEZZESD/U++iyNFNxrhpdFwynUgW56QoBJ+VA3NHDLZx4w6tkW1ZVQTrMT360fHiVtWY3bqJcP7u2GKglmJZiF+XurMOI3PFx+IGYlgTlb0ifzqq7Y3Q9iOU7tsHLcRj2kqxkdjVR/6FiXH9nv1lY+tECG7aAYjxMsEkdRPY7dR1pOPxptuwBm28shnQg67eUxTeCvQ3m2qZH5Qwht4TiTNv+5Tv93xCfWcw+FCXETlvA9x+lHvLVv/ANsxjT964D/hRIH1+NAfFlkjyPyooTphPy+wuAjrFNcM/wCWxy5xALAg9wRlYfA1UcLx3hOGDSJj0ovxtq3i7U/dbpG6noRWN3jnfoztxiuThUf8l/0M+Uhmw+Jwx3tu2Ufy3BP/AJA1mXFuJgeI4JDIq21Hmxgn5/KjnlHiZ/bNf+qmW4o6MNQR8DVUnK9zEYlxCkKzlZAVVDOfj2rRXl9jlxfs5O+wMxGJtgW7SsDbGrkbTpC69evup39vzXJCM0ezbERv1M7CtLsfZ0wPtXwsjQKmnzNW2C5CsqZnxXEGX284UaVHjglbY34iXoAXAA2DCXSD7bQx6Hy89/pSubufLmExRsW7aFBDtMhiXmR5RHzqx5g441i7n8M4kqfZM+FZWDsNGLH4D1oB4orY3EXLtyLbtGi6gAKABrqaaTVW+iqEZTlS7L7jeIW/bW9bMgj/AHB8xQNMk1YcNJtO1ttj8J2B+GlQr1rKxFNHoD09iQaSx3rtIua1ABHylwg3kkGPbI+lI4phIlQZJOUe81d8gDLYL7Q7H4f7VCsqr4q0DtmBPoDP5U76RXezcrfDZ4ctmYiyBPYgaUFcDzft1tRuqe1EwPOi/Dc24Vpti9bkLH3l3IPWaxz7R8dlHho6xdMuEYGQo0BjoSToewqv10Mutm2XOLp4sG5bysCCM6adNRNUXEbdvDoxZ1QamSRlaOlfOAsDsPgK8MMAdhU8fqQ2bGc7YEfvBezMNQio5aR2YiBPeRVLf+2DFFitq3bFj+BwzsfM3JGvuoAtGRroY3pdto0o0Enc1cfONurcNoWiEyEBi4aDvqoj51a8DAu2dZDCQG6zMz6d6o8WQyrCwQdT3EHfz86sOXmgOB/WhqWBBXwfmHK3hYkFlIhbgIUgjSGGx8j5U3x/DWmtvlSCBoc0nr0Ajaq/EWgDrqra/GqzFYVQJVjPaTRbTDQW8l2S3C8UJPtG5H91V2980CcX2nyrRvs7GbCm2fxm5/mkfpWc8ZUhdRBAg0F6gZFu2CoU9CJq44JxUjr7q9bw8rB1GlUzWmUyOh1qThaLMOZ45WjRMHjIZbqassE+f+tFXCv3l9yjQH1X0kt+ZrLeE8Yj8xRDcxTFCttoDkZvL39jVGO4OmdDkRjnh7SHa7NUxPHLFi2TevWwF65lJOnYGSazHi3OV3iF3wcMrWrBIB19q4J/F/CPLtvVFhuWR4o9mCTGvn0mjLgXBGwl45tVZe2nv+PWtKRyhHHOYWwjjCPZF2z4YzrIDak+0p1HSaELiIL6siuqONM4CkwY0gmYka0ct4F6+5YjO0LLbaTHtbEGfkKqOcMEvjWVtQEsowc/zFgYnr1mqMlJUaOPfmmgE4uPbqFiGkg9xU/ihzOY6CfhFVzHanx/Cg8ivayobBpq5ThFetWs7qo6mKcoDLhL+FhEgw2s+eeTt7qoePhgASCJGWDoSPTtRDd4th8MCVAvXYgD8Kx37UH8Q4g91ma77TtGu0azoOgNFiIiFARqJpCoJ0EU+ts5SeggH30m0NagRyxZzSBvXcbYCtAM6a+R7U5ZxOUaDWflXLpz52jp9KARuwekx5088ZzGo+sVGWpOGUk6CahCyOFHgK8jW5lI66ITPzrnBmguO8fnVhxfCi3ZtgCCbjk9fwIImonBbE3HXqVBH1pQovsVcmxbbT2ZVvft8CD8aqLuk/KrXDJnttbJidvI/wC9U1x/ZIO40PxqIIXfZ5jRsOjsPjkNDXPODyXroGwckf3jNW3IjwoI38b6ov6U59oWGPiFhr4iaeqmPzFGPdCse5W5YGK8VWcoQqkGJ1nt76Y5+4ZawmLBA9l7anLO5Gh9Jo45fwq2r7oJ1Sf84+lU/HLC4rGXcyhskWh1iASSOxkx7qac2pOIsV6mVX7JVuik6wPpUzBcYZND/vVtzby61lQ8lknQxqp6qfcdPQ1QIodCp0I1U+fX5UripIthOUHaNK5c5otMgVwJUey41K9wRufWiO7jbV20Ut3EZux3J66GKwvC4k2n1mKKsFzbAhoYd2EGq5SyRVLaNMFiyu5PxYbcYxy4DCGyMv7VcEvIEovQT37e80C4zjRNpZAXNOWPxDvBpWA4qt9mkpIBCKygGD1JmCe3ah7jWMZ7rFkykAKAdYA7etUpOcqkX+Sw4/KHrr7/AMfRErAYcuzsdoI9SaqesdqL7OFFu0qjoNfU7mhTErFxvWtSOc+7GTSUeDOo06UsiuBJIHnRAyz4ZhwToNae50wQtXLOUb2zPuIj5GucOu5bvrXeb8Ytx1IIJGYaGYELH0p18LFfZWYLiGRHUqGDd+hpHDreZwD1/wBqkNwc+EjAyW3HYHY0jDWwl0g6xpp30pCCrfDiys0xlnSJmKTbw5XOpEHJ+U1It8QZS2kHp/rS0u57jMRBI236RQIU6mn7N0qdDFN2Lc6da4ppgltcxk2lQnZy89ZZQI+QPvqRwm+PEZh0CDTpv+lQcGgLqG2J1qbwLBDxriCZKTB/lOkdxrvSsgUeHDZx91t/I/61V8y4INFxDDbMOh00PkakcPx8EqToRqDXeLWpUlTI7doqvpjnfs/uQl2dclxG/wArA/15Vd8xsl98Og1OcfDMs/SKHuDYoWrV1o0LKG6aZD+pos4DwILcDMZbOpHkqnN84mrFp2Iy7wmIjEnMdAhPuDCapOQbxui49zXxTmJ8yxYx8aXxjGG0mIvSpAtNEHUdBUbkZCuGTIZCgSv4gQNfcRFCXbYV0XHF+HeLauWW3ZdO2aND8qxpFKNB3BgjzFbmcQHKPGx1+B/Wss534d4WKYj7r+0D3mpDohSYzDhWiJDCR7/0qFYuKr/vFLKOgME9quLy+JaBiMnXrB3+lRMNh7LkC4WX+YdKZkTp2MYm8rLKottBoNczMTT3DLJuuobZe30qNcsqrHLJ6CQAY8461b8v2usaSPlOn9dqCVIZybYRcQUBBHagfFH943rRpj7sqJoHc+23qfrQQGcp/AW5uiOmtMirflhJutp+EfWmFYzisKQTGg61HxeBUWswEEED1nSiHG2QCw81qpxnsrcU9Yj1mo9Mg3wy6qWic09x2j9ajWb8XXZdAesbCZqJljepnD0BV5ZRBBysSA2h7dR+dAFHLFwm4Tp6fSrG3dDmCoBGxGh0Os9+xqutLETvGk9qnYBc5G/mR9ddjtr1qEKR9CwnqR8DXkNLu2yLjA9GM9OvarLAXgntECAOu3np1NEI04gWwInU6a7nY09ZuNbdSG0CnL3UTqp9KZw95rt2YAJ1iNtzA705xSxkKNr7WYawCIy9ie/XWowBHxHCzluroGGv/d/X0qOMYYy+lS+D3hcw+Rvj27GqzEYdrbww0nQ/pSJWWJlxy/gM63tCRmWfeooi5f4/4hvoBrZthCw/FcdmUAd4CmaDuG8eazh7yJ/aXXCr/KAvtN6iQPWjD7OeEpb4ebrkKLlxrhJ2C2xkWfKBPvqMVlLzyxtYYKDrdZVI9CWP019asuVWNu2CPL8qDuaONti76XYK2gYtqewjU+Z3jpoKL+GXgloEmAI9/kKjCgoxfEba2/EcQQdh+M66D8+1ZrzM74h/FbdRAUbKvYelEV242IZSQAAIUfy/nrUe5ZCyoGmvzEfShFV2Tso+X8OHcIdAw+f9GqXjXDvBvunSfZPcTpVxw67EHY9PUVL5twBu2xdUarv6RNPYGgM/qKM+H4UW7NgfiuMT8FmPmKEMLbzsFjdgPjRnxs+HicKJ2S4x+KKP/E/Go/kRDfElOTTeKDLg9s+tG2PuSs7aUHYv+0NBEZ//2Q=="/>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sz="1200">
              <a:latin typeface="Trebuchet MS" panose="020B0603020202020204" pitchFamily="34" charset="0"/>
            </a:endParaRPr>
          </a:p>
        </p:txBody>
      </p:sp>
      <p:sp>
        <p:nvSpPr>
          <p:cNvPr id="9" name="Snip Diagonal Corner Rectangle 42"/>
          <p:cNvSpPr>
            <a:spLocks noChangeArrowheads="1"/>
          </p:cNvSpPr>
          <p:nvPr/>
        </p:nvSpPr>
        <p:spPr bwMode="auto">
          <a:xfrm>
            <a:off x="3131840" y="3429000"/>
            <a:ext cx="2857520" cy="357190"/>
          </a:xfrm>
          <a:custGeom>
            <a:avLst/>
            <a:gdLst>
              <a:gd name="T0" fmla="*/ 4263906 w 4263906"/>
              <a:gd name="T1" fmla="*/ 126474 h 252947"/>
              <a:gd name="T2" fmla="*/ 2131953 w 4263906"/>
              <a:gd name="T3" fmla="*/ 252947 h 252947"/>
              <a:gd name="T4" fmla="*/ 0 w 4263906"/>
              <a:gd name="T5" fmla="*/ 126474 h 252947"/>
              <a:gd name="T6" fmla="*/ 2131953 w 4263906"/>
              <a:gd name="T7" fmla="*/ 0 h 252947"/>
              <a:gd name="T8" fmla="*/ 0 60000 65536"/>
              <a:gd name="T9" fmla="*/ 5898240 60000 65536"/>
              <a:gd name="T10" fmla="*/ 11796480 60000 65536"/>
              <a:gd name="T11" fmla="*/ 17694720 60000 65536"/>
              <a:gd name="T12" fmla="*/ 21079 w 4263906"/>
              <a:gd name="T13" fmla="*/ 21079 h 252947"/>
              <a:gd name="T14" fmla="*/ 4242827 w 4263906"/>
              <a:gd name="T15" fmla="*/ 231868 h 252947"/>
            </a:gdLst>
            <a:ahLst/>
            <a:cxnLst>
              <a:cxn ang="T8">
                <a:pos x="T0" y="T1"/>
              </a:cxn>
              <a:cxn ang="T9">
                <a:pos x="T2" y="T3"/>
              </a:cxn>
              <a:cxn ang="T10">
                <a:pos x="T4" y="T5"/>
              </a:cxn>
              <a:cxn ang="T11">
                <a:pos x="T6" y="T7"/>
              </a:cxn>
            </a:cxnLst>
            <a:rect l="T12" t="T13" r="T14" b="T15"/>
            <a:pathLst>
              <a:path w="4263906" h="252947">
                <a:moveTo>
                  <a:pt x="0" y="0"/>
                </a:moveTo>
                <a:lnTo>
                  <a:pt x="4221747" y="0"/>
                </a:lnTo>
                <a:lnTo>
                  <a:pt x="4263906" y="42159"/>
                </a:lnTo>
                <a:lnTo>
                  <a:pt x="4263906" y="252947"/>
                </a:lnTo>
                <a:lnTo>
                  <a:pt x="42159" y="252947"/>
                </a:lnTo>
                <a:lnTo>
                  <a:pt x="0" y="210788"/>
                </a:lnTo>
                <a:lnTo>
                  <a:pt x="0" y="0"/>
                </a:lnTo>
                <a:close/>
              </a:path>
            </a:pathLst>
          </a:custGeom>
          <a:solidFill>
            <a:schemeClr val="accent6">
              <a:lumMod val="20000"/>
              <a:lumOff val="8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anose="020B0603020202020204" pitchFamily="34" charset="0"/>
              </a:rPr>
              <a:t>Exploring Media and Materials</a:t>
            </a:r>
            <a:endParaRPr lang="en-GB" sz="1200" dirty="0">
              <a:solidFill>
                <a:srgbClr val="002060"/>
              </a:solidFill>
              <a:latin typeface="Trebuchet MS" pitchFamily="34" charset="0"/>
            </a:endParaRPr>
          </a:p>
        </p:txBody>
      </p:sp>
      <p:sp>
        <p:nvSpPr>
          <p:cNvPr id="10" name="TextBox 9"/>
          <p:cNvSpPr txBox="1"/>
          <p:nvPr/>
        </p:nvSpPr>
        <p:spPr>
          <a:xfrm>
            <a:off x="3857620" y="2714620"/>
            <a:ext cx="2286016" cy="461665"/>
          </a:xfrm>
          <a:prstGeom prst="rect">
            <a:avLst/>
          </a:prstGeom>
          <a:noFill/>
        </p:spPr>
        <p:txBody>
          <a:bodyPr wrap="square" rtlCol="0">
            <a:spAutoFit/>
          </a:bodyPr>
          <a:lstStyle/>
          <a:p>
            <a:endParaRPr lang="en-GB" sz="1200" dirty="0" smtClean="0">
              <a:latin typeface="Trebuchet MS" panose="020B0603020202020204" pitchFamily="34" charset="0"/>
            </a:endParaRPr>
          </a:p>
          <a:p>
            <a:endParaRPr lang="en-GB" sz="1200" dirty="0">
              <a:latin typeface="Trebuchet MS" pitchFamily="34" charset="0"/>
            </a:endParaRPr>
          </a:p>
        </p:txBody>
      </p:sp>
      <p:sp>
        <p:nvSpPr>
          <p:cNvPr id="11" name="Snip Diagonal Corner Rectangle 34"/>
          <p:cNvSpPr>
            <a:spLocks noChangeArrowheads="1"/>
          </p:cNvSpPr>
          <p:nvPr/>
        </p:nvSpPr>
        <p:spPr bwMode="auto">
          <a:xfrm>
            <a:off x="214282" y="3786190"/>
            <a:ext cx="2857520"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7030A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chemeClr val="lt1"/>
                </a:solidFill>
                <a:latin typeface="Trebuchet MS" panose="020B0603020202020204" pitchFamily="34" charset="0"/>
              </a:rPr>
              <a:t>Understanding the World</a:t>
            </a:r>
            <a:endParaRPr lang="en-GB" sz="1200" dirty="0">
              <a:solidFill>
                <a:schemeClr val="lt1"/>
              </a:solidFill>
              <a:latin typeface="Trebuchet MS" pitchFamily="34" charset="0"/>
            </a:endParaRPr>
          </a:p>
        </p:txBody>
      </p:sp>
      <p:sp>
        <p:nvSpPr>
          <p:cNvPr id="12" name="TextBox 11"/>
          <p:cNvSpPr txBox="1"/>
          <p:nvPr/>
        </p:nvSpPr>
        <p:spPr>
          <a:xfrm>
            <a:off x="3500430" y="642918"/>
            <a:ext cx="5357850" cy="1384995"/>
          </a:xfrm>
          <a:prstGeom prst="rect">
            <a:avLst/>
          </a:prstGeom>
          <a:noFill/>
        </p:spPr>
        <p:txBody>
          <a:bodyPr wrap="square" rtlCol="0">
            <a:spAutoFit/>
          </a:bodyPr>
          <a:lstStyle/>
          <a:p>
            <a:r>
              <a:rPr lang="en-GB" sz="1050" dirty="0" smtClean="0">
                <a:latin typeface="Trebuchet MS" panose="020B0603020202020204" pitchFamily="34" charset="0"/>
              </a:rPr>
              <a:t>Welcome back to a half term where we will travel back in time and explore famous paintings! Early Years will use Renoir’s ‘The Umbrellas’ as inspiration to tell stories using props, focusing on developing their speaking and listening skills.  Alongside this, children will listen to classical music composed at the time of the painting.  This will bring another dimension to the experience.  To gain a deeper understanding of the painting the children will learn about the life children in this period including toys and games.   We will also explore materials with links to umbrellas and baskets and observe the weather and differences across seasons and locations.</a:t>
            </a:r>
          </a:p>
        </p:txBody>
      </p:sp>
      <p:sp>
        <p:nvSpPr>
          <p:cNvPr id="13" name="Snip Diagonal Corner Rectangle 7"/>
          <p:cNvSpPr>
            <a:spLocks noChangeArrowheads="1"/>
          </p:cNvSpPr>
          <p:nvPr/>
        </p:nvSpPr>
        <p:spPr bwMode="auto">
          <a:xfrm>
            <a:off x="214282" y="2143116"/>
            <a:ext cx="2786082" cy="357190"/>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FFFF66"/>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smtClean="0">
                <a:solidFill>
                  <a:srgbClr val="002060"/>
                </a:solidFill>
                <a:latin typeface="Trebuchet MS" panose="020B0603020202020204" pitchFamily="34" charset="0"/>
              </a:rPr>
              <a:t>Communication and Language </a:t>
            </a:r>
            <a:endParaRPr lang="en-GB" sz="1200" dirty="0">
              <a:solidFill>
                <a:srgbClr val="002060"/>
              </a:solidFill>
              <a:latin typeface="Trebuchet MS" pitchFamily="34" charset="0"/>
            </a:endParaRPr>
          </a:p>
        </p:txBody>
      </p:sp>
      <p:sp>
        <p:nvSpPr>
          <p:cNvPr id="14" name="Snip Diagonal Corner Rectangle 22"/>
          <p:cNvSpPr>
            <a:spLocks noChangeArrowheads="1"/>
          </p:cNvSpPr>
          <p:nvPr/>
        </p:nvSpPr>
        <p:spPr bwMode="auto">
          <a:xfrm>
            <a:off x="3143240" y="2143116"/>
            <a:ext cx="2928958" cy="28575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rgbClr val="92D050"/>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anose="020B0603020202020204" pitchFamily="34" charset="0"/>
              </a:rPr>
              <a:t>Physical </a:t>
            </a:r>
            <a:r>
              <a:rPr lang="en-GB" sz="1200" dirty="0" smtClean="0">
                <a:solidFill>
                  <a:schemeClr val="lt1"/>
                </a:solidFill>
                <a:latin typeface="Trebuchet MS" pitchFamily="34" charset="0"/>
              </a:rPr>
              <a:t>Development</a:t>
            </a:r>
            <a:endParaRPr lang="en-GB" sz="1200" dirty="0">
              <a:solidFill>
                <a:schemeClr val="lt1"/>
              </a:solidFill>
              <a:latin typeface="Trebuchet MS" pitchFamily="34" charset="0"/>
            </a:endParaRPr>
          </a:p>
        </p:txBody>
      </p:sp>
      <p:sp>
        <p:nvSpPr>
          <p:cNvPr id="15" name="Snip Diagonal Corner Rectangle 55"/>
          <p:cNvSpPr>
            <a:spLocks noChangeArrowheads="1"/>
          </p:cNvSpPr>
          <p:nvPr/>
        </p:nvSpPr>
        <p:spPr bwMode="auto">
          <a:xfrm>
            <a:off x="285720" y="5214950"/>
            <a:ext cx="2928958" cy="285752"/>
          </a:xfrm>
          <a:custGeom>
            <a:avLst/>
            <a:gdLst>
              <a:gd name="T0" fmla="*/ 2055812 w 2055812"/>
              <a:gd name="T1" fmla="*/ 126474 h 252947"/>
              <a:gd name="T2" fmla="*/ 1027906 w 2055812"/>
              <a:gd name="T3" fmla="*/ 252947 h 252947"/>
              <a:gd name="T4" fmla="*/ 0 w 2055812"/>
              <a:gd name="T5" fmla="*/ 126474 h 252947"/>
              <a:gd name="T6" fmla="*/ 1027906 w 2055812"/>
              <a:gd name="T7" fmla="*/ 0 h 252947"/>
              <a:gd name="T8" fmla="*/ 0 60000 65536"/>
              <a:gd name="T9" fmla="*/ 5898240 60000 65536"/>
              <a:gd name="T10" fmla="*/ 11796480 60000 65536"/>
              <a:gd name="T11" fmla="*/ 17694720 60000 65536"/>
              <a:gd name="T12" fmla="*/ 21079 w 2055812"/>
              <a:gd name="T13" fmla="*/ 21079 h 252947"/>
              <a:gd name="T14" fmla="*/ 2034733 w 2055812"/>
              <a:gd name="T15" fmla="*/ 231868 h 252947"/>
            </a:gdLst>
            <a:ahLst/>
            <a:cxnLst>
              <a:cxn ang="T8">
                <a:pos x="T0" y="T1"/>
              </a:cxn>
              <a:cxn ang="T9">
                <a:pos x="T2" y="T3"/>
              </a:cxn>
              <a:cxn ang="T10">
                <a:pos x="T4" y="T5"/>
              </a:cxn>
              <a:cxn ang="T11">
                <a:pos x="T6" y="T7"/>
              </a:cxn>
            </a:cxnLst>
            <a:rect l="T12" t="T13" r="T14" b="T15"/>
            <a:pathLst>
              <a:path w="2055812" h="252947">
                <a:moveTo>
                  <a:pt x="0" y="0"/>
                </a:moveTo>
                <a:lnTo>
                  <a:pt x="2013653" y="0"/>
                </a:lnTo>
                <a:lnTo>
                  <a:pt x="2055812" y="42159"/>
                </a:lnTo>
                <a:lnTo>
                  <a:pt x="2055812" y="252947"/>
                </a:lnTo>
                <a:lnTo>
                  <a:pt x="42159" y="252947"/>
                </a:lnTo>
                <a:lnTo>
                  <a:pt x="0" y="210788"/>
                </a:lnTo>
                <a:lnTo>
                  <a:pt x="0" y="0"/>
                </a:lnTo>
                <a:close/>
              </a:path>
            </a:pathLst>
          </a:custGeom>
          <a:solidFill>
            <a:schemeClr val="tx2">
              <a:lumMod val="40000"/>
              <a:lumOff val="60000"/>
            </a:schemeClr>
          </a:solidFill>
          <a:ln w="9525">
            <a:noFill/>
            <a:miter lim="800000"/>
            <a:headEnd/>
            <a:tailEnd/>
          </a:ln>
          <a:effectLst>
            <a:outerShdw blurRad="63500" dist="23000" dir="5400000" rotWithShape="0">
              <a:srgbClr val="000000">
                <a:alpha val="34999"/>
              </a:srgbClr>
            </a:outerShdw>
          </a:effectLst>
        </p:spPr>
        <p:txBody>
          <a:bodyPr tIns="0" anchor="ctr"/>
          <a:lstStyle/>
          <a:p>
            <a:pPr algn="ctr" fontAlgn="auto">
              <a:spcBef>
                <a:spcPts val="0"/>
              </a:spcBef>
              <a:spcAft>
                <a:spcPts val="0"/>
              </a:spcAft>
              <a:defRPr/>
            </a:pPr>
            <a:r>
              <a:rPr lang="en-GB" sz="1200" dirty="0">
                <a:solidFill>
                  <a:schemeClr val="lt1"/>
                </a:solidFill>
                <a:latin typeface="Trebuchet MS" panose="020B0603020202020204" pitchFamily="34" charset="0"/>
              </a:rPr>
              <a:t>Mathematics</a:t>
            </a:r>
          </a:p>
        </p:txBody>
      </p:sp>
      <p:sp>
        <p:nvSpPr>
          <p:cNvPr id="17" name="TextBox 16"/>
          <p:cNvSpPr txBox="1"/>
          <p:nvPr/>
        </p:nvSpPr>
        <p:spPr>
          <a:xfrm>
            <a:off x="6286512" y="2571744"/>
            <a:ext cx="2571768" cy="1200329"/>
          </a:xfrm>
          <a:prstGeom prst="rect">
            <a:avLst/>
          </a:prstGeom>
          <a:noFill/>
        </p:spPr>
        <p:txBody>
          <a:bodyPr wrap="square" rtlCol="0">
            <a:spAutoFit/>
          </a:bodyPr>
          <a:lstStyle/>
          <a:p>
            <a:r>
              <a:rPr lang="en-GB" sz="1200" dirty="0" smtClean="0">
                <a:latin typeface="Trebuchet MS" pitchFamily="34" charset="0"/>
              </a:rPr>
              <a:t>How do we dress for different weathers?</a:t>
            </a:r>
          </a:p>
          <a:p>
            <a:r>
              <a:rPr lang="en-GB" sz="1200" dirty="0" smtClean="0">
                <a:latin typeface="Trebuchet MS" pitchFamily="34" charset="0"/>
              </a:rPr>
              <a:t>How does the weather make us feel?</a:t>
            </a:r>
          </a:p>
          <a:p>
            <a:r>
              <a:rPr lang="en-GB" sz="1200" dirty="0" smtClean="0">
                <a:latin typeface="Trebuchet MS" pitchFamily="34" charset="0"/>
              </a:rPr>
              <a:t>How do we share toys?  Turn taking.</a:t>
            </a:r>
          </a:p>
        </p:txBody>
      </p:sp>
      <p:sp>
        <p:nvSpPr>
          <p:cNvPr id="18" name="TextBox 17"/>
          <p:cNvSpPr txBox="1"/>
          <p:nvPr/>
        </p:nvSpPr>
        <p:spPr>
          <a:xfrm>
            <a:off x="3214678" y="2500306"/>
            <a:ext cx="2786082" cy="830997"/>
          </a:xfrm>
          <a:prstGeom prst="rect">
            <a:avLst/>
          </a:prstGeom>
          <a:noFill/>
        </p:spPr>
        <p:txBody>
          <a:bodyPr wrap="square" rtlCol="0">
            <a:spAutoFit/>
          </a:bodyPr>
          <a:lstStyle/>
          <a:p>
            <a:r>
              <a:rPr lang="en-GB" sz="1200" dirty="0" smtClean="0">
                <a:latin typeface="Trebuchet MS" pitchFamily="34" charset="0"/>
              </a:rPr>
              <a:t>Creative dance – link to water/weather theme</a:t>
            </a:r>
          </a:p>
          <a:p>
            <a:r>
              <a:rPr lang="en-GB" sz="1200" dirty="0" smtClean="0">
                <a:latin typeface="Trebuchet MS" pitchFamily="34" charset="0"/>
              </a:rPr>
              <a:t>Dressing appropriately for the weather</a:t>
            </a:r>
            <a:endParaRPr lang="en-GB" sz="1200" dirty="0">
              <a:latin typeface="Trebuchet MS" pitchFamily="34" charset="0"/>
            </a:endParaRPr>
          </a:p>
        </p:txBody>
      </p:sp>
      <p:sp>
        <p:nvSpPr>
          <p:cNvPr id="19" name="TextBox 18"/>
          <p:cNvSpPr txBox="1"/>
          <p:nvPr/>
        </p:nvSpPr>
        <p:spPr>
          <a:xfrm>
            <a:off x="285720" y="2571744"/>
            <a:ext cx="2714644" cy="600164"/>
          </a:xfrm>
          <a:prstGeom prst="rect">
            <a:avLst/>
          </a:prstGeom>
          <a:noFill/>
        </p:spPr>
        <p:txBody>
          <a:bodyPr wrap="square" rtlCol="0">
            <a:spAutoFit/>
          </a:bodyPr>
          <a:lstStyle/>
          <a:p>
            <a:r>
              <a:rPr lang="en-GB" sz="1100" dirty="0" smtClean="0">
                <a:latin typeface="Trebuchet MS" pitchFamily="34" charset="0"/>
              </a:rPr>
              <a:t>Storytelling (Rosie’s Walk)</a:t>
            </a:r>
          </a:p>
          <a:p>
            <a:r>
              <a:rPr lang="en-GB" sz="1100" dirty="0" smtClean="0">
                <a:latin typeface="Trebuchet MS" pitchFamily="34" charset="0"/>
              </a:rPr>
              <a:t>Storytelling area - Baskets for props</a:t>
            </a:r>
          </a:p>
          <a:p>
            <a:endParaRPr lang="en-GB" sz="1100" dirty="0" smtClean="0">
              <a:latin typeface="Trebuchet MS" pitchFamily="34" charset="0"/>
            </a:endParaRPr>
          </a:p>
        </p:txBody>
      </p:sp>
      <p:sp>
        <p:nvSpPr>
          <p:cNvPr id="20" name="TextBox 19"/>
          <p:cNvSpPr txBox="1"/>
          <p:nvPr/>
        </p:nvSpPr>
        <p:spPr>
          <a:xfrm>
            <a:off x="6300192" y="4365104"/>
            <a:ext cx="2571768" cy="2677656"/>
          </a:xfrm>
          <a:prstGeom prst="rect">
            <a:avLst/>
          </a:prstGeom>
          <a:noFill/>
        </p:spPr>
        <p:txBody>
          <a:bodyPr wrap="square" rtlCol="0">
            <a:spAutoFit/>
          </a:bodyPr>
          <a:lstStyle/>
          <a:p>
            <a:r>
              <a:rPr lang="en-GB" sz="1200" dirty="0" smtClean="0">
                <a:latin typeface="Trebuchet MS" pitchFamily="34" charset="0"/>
              </a:rPr>
              <a:t>Hot seating characters in the picture</a:t>
            </a:r>
          </a:p>
          <a:p>
            <a:r>
              <a:rPr lang="en-GB" sz="1200" dirty="0" smtClean="0">
                <a:latin typeface="Trebuchet MS" pitchFamily="34" charset="0"/>
              </a:rPr>
              <a:t>What happens next?</a:t>
            </a:r>
          </a:p>
          <a:p>
            <a:r>
              <a:rPr lang="en-GB" sz="1200" dirty="0" smtClean="0">
                <a:latin typeface="Trebuchet MS" pitchFamily="34" charset="0"/>
              </a:rPr>
              <a:t>Speech/thought bubbles – what are they saying/thinking?</a:t>
            </a:r>
          </a:p>
          <a:p>
            <a:r>
              <a:rPr lang="en-GB" sz="1200" dirty="0" smtClean="0">
                <a:latin typeface="Trebuchet MS" pitchFamily="34" charset="0"/>
              </a:rPr>
              <a:t>Who is the little girl?  Writing a biography.</a:t>
            </a:r>
          </a:p>
          <a:p>
            <a:r>
              <a:rPr lang="en-GB" sz="1200" dirty="0" smtClean="0">
                <a:latin typeface="Trebuchet MS" pitchFamily="34" charset="0"/>
              </a:rPr>
              <a:t>Stories –Rosie’s Walk</a:t>
            </a:r>
          </a:p>
          <a:p>
            <a:r>
              <a:rPr lang="en-GB" sz="1200" b="1" u="sng" dirty="0" smtClean="0">
                <a:latin typeface="Trebuchet MS" pitchFamily="34" charset="0"/>
              </a:rPr>
              <a:t>Other Core Texts</a:t>
            </a:r>
            <a:r>
              <a:rPr lang="en-GB" sz="1200" b="1" u="sng" dirty="0" smtClean="0">
                <a:latin typeface="Trebuchet MS" pitchFamily="34" charset="0"/>
              </a:rPr>
              <a:t>:</a:t>
            </a:r>
          </a:p>
          <a:p>
            <a:pPr marL="171450" indent="-171450">
              <a:buFont typeface="Arial" panose="020B0604020202020204" pitchFamily="34" charset="0"/>
              <a:buChar char="•"/>
            </a:pPr>
            <a:r>
              <a:rPr lang="en-GB" sz="1200" dirty="0" smtClean="0">
                <a:latin typeface="Trebuchet MS" pitchFamily="34" charset="0"/>
              </a:rPr>
              <a:t>Rosie’s Walk</a:t>
            </a:r>
            <a:endParaRPr lang="en-GB" sz="1200" dirty="0" smtClean="0">
              <a:latin typeface="Trebuchet MS" pitchFamily="34" charset="0"/>
            </a:endParaRPr>
          </a:p>
          <a:p>
            <a:pPr marL="171450" indent="-171450">
              <a:buFont typeface="Arial" panose="020B0604020202020204" pitchFamily="34" charset="0"/>
              <a:buChar char="•"/>
            </a:pPr>
            <a:r>
              <a:rPr lang="en-GB" sz="1200" dirty="0" smtClean="0">
                <a:latin typeface="Trebuchet MS" pitchFamily="34" charset="0"/>
              </a:rPr>
              <a:t>Tanka, Tanka, Skunk</a:t>
            </a:r>
          </a:p>
          <a:p>
            <a:endParaRPr lang="en-GB" sz="1200" dirty="0" smtClean="0">
              <a:latin typeface="Trebuchet MS" pitchFamily="34" charset="0"/>
            </a:endParaRPr>
          </a:p>
          <a:p>
            <a:endParaRPr lang="en-GB" sz="1200" dirty="0" smtClean="0">
              <a:latin typeface="Trebuchet MS" pitchFamily="34" charset="0"/>
            </a:endParaRPr>
          </a:p>
          <a:p>
            <a:endParaRPr lang="en-GB" sz="1200" dirty="0" smtClean="0">
              <a:latin typeface="Trebuchet MS" pitchFamily="34" charset="0"/>
            </a:endParaRPr>
          </a:p>
        </p:txBody>
      </p:sp>
      <p:sp>
        <p:nvSpPr>
          <p:cNvPr id="21" name="TextBox 20"/>
          <p:cNvSpPr txBox="1"/>
          <p:nvPr/>
        </p:nvSpPr>
        <p:spPr>
          <a:xfrm>
            <a:off x="214282" y="4214818"/>
            <a:ext cx="2714644" cy="646331"/>
          </a:xfrm>
          <a:prstGeom prst="rect">
            <a:avLst/>
          </a:prstGeom>
          <a:noFill/>
        </p:spPr>
        <p:txBody>
          <a:bodyPr wrap="square" rtlCol="0">
            <a:spAutoFit/>
          </a:bodyPr>
          <a:lstStyle/>
          <a:p>
            <a:r>
              <a:rPr lang="en-GB" sz="1200" dirty="0" smtClean="0">
                <a:latin typeface="Trebuchet MS" pitchFamily="34" charset="0"/>
              </a:rPr>
              <a:t>Toys and games in different periods</a:t>
            </a:r>
          </a:p>
          <a:p>
            <a:r>
              <a:rPr lang="en-GB" sz="1200" dirty="0" smtClean="0">
                <a:latin typeface="Trebuchet MS" pitchFamily="34" charset="0"/>
              </a:rPr>
              <a:t>Weather </a:t>
            </a:r>
          </a:p>
          <a:p>
            <a:r>
              <a:rPr lang="en-GB" sz="1200" dirty="0" smtClean="0">
                <a:latin typeface="Trebuchet MS" pitchFamily="34" charset="0"/>
              </a:rPr>
              <a:t>Shopping</a:t>
            </a:r>
          </a:p>
        </p:txBody>
      </p:sp>
      <p:sp>
        <p:nvSpPr>
          <p:cNvPr id="22" name="TextBox 21"/>
          <p:cNvSpPr txBox="1"/>
          <p:nvPr/>
        </p:nvSpPr>
        <p:spPr>
          <a:xfrm>
            <a:off x="3203848" y="3789040"/>
            <a:ext cx="2857520" cy="830997"/>
          </a:xfrm>
          <a:prstGeom prst="rect">
            <a:avLst/>
          </a:prstGeom>
          <a:noFill/>
        </p:spPr>
        <p:txBody>
          <a:bodyPr wrap="square" rtlCol="0">
            <a:spAutoFit/>
          </a:bodyPr>
          <a:lstStyle/>
          <a:p>
            <a:r>
              <a:rPr lang="en-GB" sz="1200" dirty="0" smtClean="0">
                <a:latin typeface="Trebuchet MS" pitchFamily="34" charset="0"/>
              </a:rPr>
              <a:t>Exploring materials – umbrellas, baskets, toys.</a:t>
            </a:r>
          </a:p>
          <a:p>
            <a:r>
              <a:rPr lang="en-GB" sz="1200" dirty="0" smtClean="0">
                <a:latin typeface="Trebuchet MS" pitchFamily="34" charset="0"/>
              </a:rPr>
              <a:t>Basket weaving</a:t>
            </a:r>
          </a:p>
          <a:p>
            <a:r>
              <a:rPr lang="en-GB" sz="1200" dirty="0" smtClean="0">
                <a:latin typeface="Trebuchet MS" pitchFamily="34" charset="0"/>
              </a:rPr>
              <a:t>Sculptures with umbrellas</a:t>
            </a:r>
          </a:p>
        </p:txBody>
      </p:sp>
      <p:sp>
        <p:nvSpPr>
          <p:cNvPr id="23" name="TextBox 22"/>
          <p:cNvSpPr txBox="1"/>
          <p:nvPr/>
        </p:nvSpPr>
        <p:spPr>
          <a:xfrm>
            <a:off x="285720" y="5572140"/>
            <a:ext cx="5857916" cy="1015663"/>
          </a:xfrm>
          <a:prstGeom prst="rect">
            <a:avLst/>
          </a:prstGeom>
          <a:noFill/>
        </p:spPr>
        <p:txBody>
          <a:bodyPr wrap="square" rtlCol="0">
            <a:spAutoFit/>
          </a:bodyPr>
          <a:lstStyle/>
          <a:p>
            <a:r>
              <a:rPr lang="en-GB" sz="1200" dirty="0" smtClean="0">
                <a:latin typeface="Trebuchet MS" pitchFamily="34" charset="0"/>
              </a:rPr>
              <a:t>Over the year, children will explore maths around them using physical objects and by playing interactive games.  Everyday they will sing songs and rhymes to help them learn the days of the week and the months of the year.</a:t>
            </a:r>
          </a:p>
          <a:p>
            <a:r>
              <a:rPr lang="en-GB" sz="1200" dirty="0" smtClean="0">
                <a:latin typeface="Trebuchet MS" pitchFamily="34" charset="0"/>
              </a:rPr>
              <a:t>Collecting and recording data on the weather</a:t>
            </a:r>
          </a:p>
          <a:p>
            <a:r>
              <a:rPr lang="en-GB" sz="1200" dirty="0" smtClean="0">
                <a:latin typeface="Trebuchet MS" pitchFamily="34" charset="0"/>
              </a:rPr>
              <a:t>Measuring umbrella handle sizes</a:t>
            </a:r>
            <a:endParaRPr lang="en-GB" sz="1200" dirty="0">
              <a:latin typeface="Trebuchet MS" panose="020B0603020202020204" pitchFamily="34" charset="0"/>
            </a:endParaRPr>
          </a:p>
        </p:txBody>
      </p:sp>
      <p:sp>
        <p:nvSpPr>
          <p:cNvPr id="24" name="Round Single Corner Rectangle 39"/>
          <p:cNvSpPr>
            <a:spLocks noChangeArrowheads="1"/>
          </p:cNvSpPr>
          <p:nvPr/>
        </p:nvSpPr>
        <p:spPr bwMode="auto">
          <a:xfrm>
            <a:off x="179512" y="188640"/>
            <a:ext cx="3286148" cy="357190"/>
          </a:xfrm>
          <a:custGeom>
            <a:avLst/>
            <a:gdLst>
              <a:gd name="T0" fmla="*/ 1142206 w 2284412"/>
              <a:gd name="T1" fmla="*/ 0 h 355600"/>
              <a:gd name="T2" fmla="*/ 0 w 2284412"/>
              <a:gd name="T3" fmla="*/ 177800 h 355600"/>
              <a:gd name="T4" fmla="*/ 1142206 w 2284412"/>
              <a:gd name="T5" fmla="*/ 355600 h 355600"/>
              <a:gd name="T6" fmla="*/ 2284412 w 2284412"/>
              <a:gd name="T7" fmla="*/ 177800 h 355600"/>
              <a:gd name="T8" fmla="*/ 17694720 60000 65536"/>
              <a:gd name="T9" fmla="*/ 11796480 60000 65536"/>
              <a:gd name="T10" fmla="*/ 5898240 60000 65536"/>
              <a:gd name="T11" fmla="*/ 0 60000 65536"/>
              <a:gd name="T12" fmla="*/ 0 w 2284412"/>
              <a:gd name="T13" fmla="*/ 0 h 355600"/>
              <a:gd name="T14" fmla="*/ 2267053 w 2284412"/>
              <a:gd name="T15" fmla="*/ 355600 h 355600"/>
            </a:gdLst>
            <a:ahLst/>
            <a:cxnLst>
              <a:cxn ang="T8">
                <a:pos x="T0" y="T1"/>
              </a:cxn>
              <a:cxn ang="T9">
                <a:pos x="T2" y="T3"/>
              </a:cxn>
              <a:cxn ang="T10">
                <a:pos x="T4" y="T5"/>
              </a:cxn>
              <a:cxn ang="T11">
                <a:pos x="T6" y="T7"/>
              </a:cxn>
            </a:cxnLst>
            <a:rect l="T12" t="T13" r="T14" b="T15"/>
            <a:pathLst>
              <a:path w="2284412" h="355600">
                <a:moveTo>
                  <a:pt x="0" y="0"/>
                </a:moveTo>
                <a:lnTo>
                  <a:pt x="2225144" y="0"/>
                </a:lnTo>
                <a:lnTo>
                  <a:pt x="2225144" y="-1"/>
                </a:lnTo>
                <a:cubicBezTo>
                  <a:pt x="2257876" y="-1"/>
                  <a:pt x="2284412" y="26535"/>
                  <a:pt x="2284412" y="59268"/>
                </a:cubicBezTo>
                <a:lnTo>
                  <a:pt x="2284412" y="355600"/>
                </a:lnTo>
                <a:lnTo>
                  <a:pt x="0" y="355600"/>
                </a:lnTo>
                <a:close/>
              </a:path>
            </a:pathLst>
          </a:custGeom>
          <a:solidFill>
            <a:schemeClr val="accent4">
              <a:lumMod val="20000"/>
              <a:lumOff val="80000"/>
            </a:schemeClr>
          </a:solidFill>
          <a:ln w="9525">
            <a:noFill/>
            <a:miter lim="800000"/>
            <a:headEnd/>
            <a:tailEnd/>
          </a:ln>
          <a:effectLst>
            <a:outerShdw blurRad="63500" dist="23000" dir="5400000" rotWithShape="0">
              <a:srgbClr val="000000">
                <a:alpha val="34999"/>
              </a:srgbClr>
            </a:outerShdw>
          </a:effectLst>
        </p:spPr>
        <p:txBody>
          <a:bodyPr anchor="ctr"/>
          <a:lstStyle/>
          <a:p>
            <a:pPr algn="ctr" fontAlgn="auto">
              <a:spcBef>
                <a:spcPts val="0"/>
              </a:spcBef>
              <a:spcAft>
                <a:spcPts val="0"/>
              </a:spcAft>
              <a:defRPr/>
            </a:pPr>
            <a:r>
              <a:rPr lang="en-GB" sz="1600" dirty="0" smtClean="0">
                <a:solidFill>
                  <a:schemeClr val="lt1"/>
                </a:solidFill>
                <a:latin typeface="Trebuchet MS" panose="020B0603020202020204" pitchFamily="34" charset="0"/>
              </a:rPr>
              <a:t>Spring Two: Take One Picture</a:t>
            </a:r>
            <a:endParaRPr lang="en-GB" sz="1600" dirty="0">
              <a:solidFill>
                <a:schemeClr val="lt1"/>
              </a:solidFill>
              <a:latin typeface="Trebuchet MS" pitchFamily="34" charset="0"/>
            </a:endParaRPr>
          </a:p>
        </p:txBody>
      </p:sp>
      <p:pic>
        <p:nvPicPr>
          <p:cNvPr id="3076" name="Picture 4" descr="http://c300221.r21.cf1.rackcdn.com/the-umbrellas-pierre-auguste-renoir-1886-silver-and-1347587315_org.jpg"/>
          <p:cNvPicPr>
            <a:picLocks noChangeAspect="1" noChangeArrowheads="1"/>
          </p:cNvPicPr>
          <p:nvPr/>
        </p:nvPicPr>
        <p:blipFill>
          <a:blip r:embed="rId3" cstate="print"/>
          <a:srcRect/>
          <a:stretch>
            <a:fillRect/>
          </a:stretch>
        </p:blipFill>
        <p:spPr bwMode="auto">
          <a:xfrm>
            <a:off x="1187624" y="620688"/>
            <a:ext cx="864096" cy="1389628"/>
          </a:xfrm>
          <a:prstGeom prst="rect">
            <a:avLst/>
          </a:prstGeom>
          <a:noFill/>
        </p:spPr>
      </p:pic>
      <p:sp>
        <p:nvSpPr>
          <p:cNvPr id="2" name="Footer Placeholder 1"/>
          <p:cNvSpPr>
            <a:spLocks noGrp="1"/>
          </p:cNvSpPr>
          <p:nvPr>
            <p:ph type="ftr" sz="quarter" idx="11"/>
          </p:nvPr>
        </p:nvSpPr>
        <p:spPr/>
        <p:txBody>
          <a:bodyPr/>
          <a:lstStyle/>
          <a:p>
            <a:r>
              <a:rPr lang="en-GB" smtClean="0"/>
              <a:t>Review 2016</a:t>
            </a:r>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318</Words>
  <Application>Microsoft Office PowerPoint</Application>
  <PresentationFormat>On-screen Show (4:3)</PresentationFormat>
  <Paragraphs>37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Trebuchet MS</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Alton School</dc:creator>
  <cp:lastModifiedBy>L Lennox</cp:lastModifiedBy>
  <cp:revision>19</cp:revision>
  <dcterms:created xsi:type="dcterms:W3CDTF">2015-07-06T12:09:55Z</dcterms:created>
  <dcterms:modified xsi:type="dcterms:W3CDTF">2016-07-22T12:08:04Z</dcterms:modified>
</cp:coreProperties>
</file>