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99FFCC"/>
    <a:srgbClr val="00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1B3BD-FC1C-44D7-B7D0-535DB9E2FAA8}" type="datetimeFigureOut">
              <a:rPr lang="en-US" smtClean="0"/>
              <a:pPr/>
              <a:t>7/22/2016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C6ADF-4B40-4544-BF92-DCE141B3E809}" type="slidenum">
              <a:rPr lang="en-GB" smtClean="0"/>
              <a:pPr/>
              <a:t>‹#›</a:t>
            </a:fld>
            <a:endParaRPr lang="en-GB"/>
          </a:p>
        </p:txBody>
      </p:sp>
    </p:spTree>
    <p:extLst>
      <p:ext uri="{BB962C8B-B14F-4D97-AF65-F5344CB8AC3E}">
        <p14:creationId xmlns:p14="http://schemas.microsoft.com/office/powerpoint/2010/main" val="100332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7F5417-FE2B-4B19-8D27-2C3426D8F1AF}"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3854A3-0D21-4619-AD44-05D7E1FE9FA8}"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84D566-56DE-424A-B0C3-BAD6C9588233}"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48E759-C2A3-4536-AC67-E23FF39E47C9}"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834231-3EA2-4CA9-83B7-3D9C331F6BBA}"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D0CA23-0A9B-487D-90BB-92BFFB973A8B}"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3C8753-820C-498D-ADD4-1AB5B9E487E5}" type="datetime1">
              <a:rPr lang="en-US" smtClean="0"/>
              <a:t>7/22/2016</a:t>
            </a:fld>
            <a:endParaRPr lang="en-GB"/>
          </a:p>
        </p:txBody>
      </p:sp>
      <p:sp>
        <p:nvSpPr>
          <p:cNvPr id="8" name="Footer Placeholder 7"/>
          <p:cNvSpPr>
            <a:spLocks noGrp="1"/>
          </p:cNvSpPr>
          <p:nvPr>
            <p:ph type="ftr" sz="quarter" idx="11"/>
          </p:nvPr>
        </p:nvSpPr>
        <p:spPr/>
        <p:txBody>
          <a:bodyPr/>
          <a:lstStyle/>
          <a:p>
            <a:r>
              <a:rPr lang="en-GB" smtClean="0"/>
              <a:t>Review 2016</a:t>
            </a:r>
            <a:endParaRPr lang="en-GB"/>
          </a:p>
        </p:txBody>
      </p:sp>
      <p:sp>
        <p:nvSpPr>
          <p:cNvPr id="9" name="Slide Number Placeholder 8"/>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930707-5C50-4594-8B60-81C1D0AFBCF6}" type="datetime1">
              <a:rPr lang="en-US" smtClean="0"/>
              <a:t>7/22/2016</a:t>
            </a:fld>
            <a:endParaRPr lang="en-GB"/>
          </a:p>
        </p:txBody>
      </p:sp>
      <p:sp>
        <p:nvSpPr>
          <p:cNvPr id="4" name="Footer Placeholder 3"/>
          <p:cNvSpPr>
            <a:spLocks noGrp="1"/>
          </p:cNvSpPr>
          <p:nvPr>
            <p:ph type="ftr" sz="quarter" idx="11"/>
          </p:nvPr>
        </p:nvSpPr>
        <p:spPr/>
        <p:txBody>
          <a:bodyPr/>
          <a:lstStyle/>
          <a:p>
            <a:r>
              <a:rPr lang="en-GB" smtClean="0"/>
              <a:t>Review 2016</a:t>
            </a:r>
            <a:endParaRPr lang="en-GB"/>
          </a:p>
        </p:txBody>
      </p:sp>
      <p:sp>
        <p:nvSpPr>
          <p:cNvPr id="5" name="Slide Number Placeholder 4"/>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04E7B-E7E4-47F7-8553-C0D774CFB867}" type="datetime1">
              <a:rPr lang="en-US" smtClean="0"/>
              <a:t>7/22/2016</a:t>
            </a:fld>
            <a:endParaRPr lang="en-GB"/>
          </a:p>
        </p:txBody>
      </p:sp>
      <p:sp>
        <p:nvSpPr>
          <p:cNvPr id="3" name="Footer Placeholder 2"/>
          <p:cNvSpPr>
            <a:spLocks noGrp="1"/>
          </p:cNvSpPr>
          <p:nvPr>
            <p:ph type="ftr" sz="quarter" idx="11"/>
          </p:nvPr>
        </p:nvSpPr>
        <p:spPr/>
        <p:txBody>
          <a:bodyPr/>
          <a:lstStyle/>
          <a:p>
            <a:r>
              <a:rPr lang="en-GB" smtClean="0"/>
              <a:t>Review 2016</a:t>
            </a:r>
            <a:endParaRPr lang="en-GB"/>
          </a:p>
        </p:txBody>
      </p:sp>
      <p:sp>
        <p:nvSpPr>
          <p:cNvPr id="4" name="Slide Number Placeholder 3"/>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8F3C5-2FA4-41AC-B310-263EE13D787F}"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37AA63-CC61-450F-B8AB-3E93095EA71E}"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73618-815F-48E4-B1A9-D68D8044D8D3}" type="datetime1">
              <a:rPr lang="en-US" smtClean="0"/>
              <a:t>7/22/2016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4E85-D1CF-4F68-9468-14BEBB20C78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3714744" y="214290"/>
            <a:ext cx="5214974"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5">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Nursery:  Summer One Overview</a:t>
            </a:r>
            <a:endParaRPr lang="en-GB" sz="1200" dirty="0">
              <a:solidFill>
                <a:schemeClr val="lt1"/>
              </a:solidFill>
              <a:latin typeface="Trebuchet MS" pitchFamily="34" charset="0"/>
            </a:endParaRPr>
          </a:p>
        </p:txBody>
      </p:sp>
      <p:sp>
        <p:nvSpPr>
          <p:cNvPr id="40" name="Round Single Corner Rectangle 39"/>
          <p:cNvSpPr>
            <a:spLocks noChangeArrowheads="1"/>
          </p:cNvSpPr>
          <p:nvPr/>
        </p:nvSpPr>
        <p:spPr bwMode="auto">
          <a:xfrm>
            <a:off x="285720" y="214290"/>
            <a:ext cx="3143272" cy="35719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chemeClr val="accent5">
              <a:lumMod val="20000"/>
              <a:lumOff val="80000"/>
            </a:schemeClr>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200" dirty="0" smtClean="0">
                <a:solidFill>
                  <a:schemeClr val="lt1"/>
                </a:solidFill>
                <a:latin typeface="Trebuchet MS" pitchFamily="34" charset="0"/>
              </a:rPr>
              <a:t>Summer One: Eureka!</a:t>
            </a:r>
            <a:endParaRPr lang="en-GB" sz="1200" dirty="0">
              <a:solidFill>
                <a:schemeClr val="lt1"/>
              </a:solidFill>
              <a:latin typeface="Trebuchet MS" pitchFamily="34" charset="0"/>
            </a:endParaRPr>
          </a:p>
        </p:txBody>
      </p:sp>
      <p:sp>
        <p:nvSpPr>
          <p:cNvPr id="11" name="Snip Diagonal Corner Rectangle 7"/>
          <p:cNvSpPr>
            <a:spLocks noChangeArrowheads="1"/>
          </p:cNvSpPr>
          <p:nvPr/>
        </p:nvSpPr>
        <p:spPr bwMode="auto">
          <a:xfrm>
            <a:off x="6286512" y="3786190"/>
            <a:ext cx="2643206"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Literacy</a:t>
            </a:r>
            <a:endParaRPr lang="en-GB" sz="1200" dirty="0">
              <a:solidFill>
                <a:srgbClr val="002060"/>
              </a:solidFill>
              <a:latin typeface="Trebuchet MS" pitchFamily="34" charset="0"/>
            </a:endParaRPr>
          </a:p>
        </p:txBody>
      </p:sp>
      <p:sp>
        <p:nvSpPr>
          <p:cNvPr id="14" name="Snip Diagonal Corner Rectangle 40"/>
          <p:cNvSpPr>
            <a:spLocks noChangeArrowheads="1"/>
          </p:cNvSpPr>
          <p:nvPr/>
        </p:nvSpPr>
        <p:spPr bwMode="auto">
          <a:xfrm>
            <a:off x="6143636" y="2143116"/>
            <a:ext cx="2807742" cy="35719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Personal, Social and Emotional Development including RRS</a:t>
            </a:r>
            <a:endParaRPr lang="en-GB" sz="1200" dirty="0">
              <a:solidFill>
                <a:schemeClr val="lt1"/>
              </a:solidFill>
              <a:latin typeface="Trebuchet MS" pitchFamily="34" charset="0"/>
            </a:endParaRPr>
          </a:p>
        </p:txBody>
      </p:sp>
      <p:sp>
        <p:nvSpPr>
          <p:cNvPr id="5"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200">
              <a:latin typeface="Trebuchet MS" pitchFamily="34" charset="0"/>
            </a:endParaRPr>
          </a:p>
        </p:txBody>
      </p:sp>
      <p:sp>
        <p:nvSpPr>
          <p:cNvPr id="18" name="Snip Diagonal Corner Rectangle 42"/>
          <p:cNvSpPr>
            <a:spLocks noChangeArrowheads="1"/>
          </p:cNvSpPr>
          <p:nvPr/>
        </p:nvSpPr>
        <p:spPr bwMode="auto">
          <a:xfrm>
            <a:off x="3214678" y="3000372"/>
            <a:ext cx="2857520" cy="428628"/>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Exploring Media and Materials</a:t>
            </a:r>
            <a:endParaRPr lang="en-GB" sz="1200" dirty="0">
              <a:solidFill>
                <a:srgbClr val="002060"/>
              </a:solidFill>
              <a:latin typeface="Trebuchet MS" pitchFamily="34" charset="0"/>
            </a:endParaRPr>
          </a:p>
        </p:txBody>
      </p:sp>
      <p:sp>
        <p:nvSpPr>
          <p:cNvPr id="19" name="Snip Diagonal Corner Rectangle 34"/>
          <p:cNvSpPr>
            <a:spLocks noChangeArrowheads="1"/>
          </p:cNvSpPr>
          <p:nvPr/>
        </p:nvSpPr>
        <p:spPr bwMode="auto">
          <a:xfrm>
            <a:off x="214282" y="3643314"/>
            <a:ext cx="2857520"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Understanding the World</a:t>
            </a:r>
            <a:endParaRPr lang="en-GB" sz="1200" dirty="0">
              <a:solidFill>
                <a:schemeClr val="lt1"/>
              </a:solidFill>
              <a:latin typeface="Trebuchet MS" pitchFamily="34" charset="0"/>
            </a:endParaRPr>
          </a:p>
        </p:txBody>
      </p:sp>
      <p:sp>
        <p:nvSpPr>
          <p:cNvPr id="16" name="Snip Diagonal Corner Rectangle 7"/>
          <p:cNvSpPr>
            <a:spLocks noChangeArrowheads="1"/>
          </p:cNvSpPr>
          <p:nvPr/>
        </p:nvSpPr>
        <p:spPr bwMode="auto">
          <a:xfrm>
            <a:off x="214282" y="2143116"/>
            <a:ext cx="2786082"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Communication and Language </a:t>
            </a:r>
            <a:endParaRPr lang="en-GB" sz="1200" dirty="0">
              <a:solidFill>
                <a:srgbClr val="002060"/>
              </a:solidFill>
              <a:latin typeface="Trebuchet MS" pitchFamily="34" charset="0"/>
            </a:endParaRPr>
          </a:p>
        </p:txBody>
      </p:sp>
      <p:sp>
        <p:nvSpPr>
          <p:cNvPr id="22" name="Snip Diagonal Corner Rectangle 22"/>
          <p:cNvSpPr>
            <a:spLocks noChangeArrowheads="1"/>
          </p:cNvSpPr>
          <p:nvPr/>
        </p:nvSpPr>
        <p:spPr bwMode="auto">
          <a:xfrm>
            <a:off x="3143240" y="2143116"/>
            <a:ext cx="2928958"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Physical </a:t>
            </a:r>
            <a:r>
              <a:rPr lang="en-GB" sz="1200" dirty="0" smtClean="0">
                <a:solidFill>
                  <a:schemeClr val="lt1"/>
                </a:solidFill>
                <a:latin typeface="Trebuchet MS" pitchFamily="34" charset="0"/>
              </a:rPr>
              <a:t>Development</a:t>
            </a:r>
            <a:endParaRPr lang="en-GB" sz="1200" dirty="0">
              <a:solidFill>
                <a:schemeClr val="lt1"/>
              </a:solidFill>
              <a:latin typeface="Trebuchet MS" pitchFamily="34" charset="0"/>
            </a:endParaRPr>
          </a:p>
        </p:txBody>
      </p:sp>
      <p:sp>
        <p:nvSpPr>
          <p:cNvPr id="24" name="Snip Diagonal Corner Rectangle 55"/>
          <p:cNvSpPr>
            <a:spLocks noChangeArrowheads="1"/>
          </p:cNvSpPr>
          <p:nvPr/>
        </p:nvSpPr>
        <p:spPr bwMode="auto">
          <a:xfrm>
            <a:off x="3214678" y="4440880"/>
            <a:ext cx="2928958"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Mathematics</a:t>
            </a:r>
          </a:p>
        </p:txBody>
      </p:sp>
      <p:sp>
        <p:nvSpPr>
          <p:cNvPr id="28" name="TextBox 27"/>
          <p:cNvSpPr txBox="1"/>
          <p:nvPr/>
        </p:nvSpPr>
        <p:spPr>
          <a:xfrm>
            <a:off x="285720" y="2571744"/>
            <a:ext cx="2714644" cy="830997"/>
          </a:xfrm>
          <a:prstGeom prst="rect">
            <a:avLst/>
          </a:prstGeom>
          <a:noFill/>
        </p:spPr>
        <p:txBody>
          <a:bodyPr wrap="square" rtlCol="0">
            <a:spAutoFit/>
          </a:bodyPr>
          <a:lstStyle/>
          <a:p>
            <a:r>
              <a:rPr lang="en-GB" sz="1200" dirty="0" smtClean="0">
                <a:latin typeface="Trebuchet MS" pitchFamily="34" charset="0"/>
              </a:rPr>
              <a:t>Story Telling</a:t>
            </a:r>
          </a:p>
          <a:p>
            <a:r>
              <a:rPr lang="en-GB" sz="1200" dirty="0" smtClean="0">
                <a:latin typeface="Trebuchet MS" pitchFamily="34" charset="0"/>
              </a:rPr>
              <a:t>Actions</a:t>
            </a:r>
          </a:p>
          <a:p>
            <a:r>
              <a:rPr lang="en-GB" sz="1200" dirty="0" smtClean="0">
                <a:latin typeface="Trebuchet MS" pitchFamily="34" charset="0"/>
              </a:rPr>
              <a:t>Role Play </a:t>
            </a:r>
          </a:p>
          <a:p>
            <a:r>
              <a:rPr lang="en-GB" sz="1200" dirty="0" smtClean="0">
                <a:latin typeface="Trebuchet MS" pitchFamily="34" charset="0"/>
              </a:rPr>
              <a:t>Film – story telling</a:t>
            </a:r>
            <a:endParaRPr lang="en-GB" sz="1200" dirty="0">
              <a:latin typeface="Trebuchet MS" pitchFamily="34" charset="0"/>
            </a:endParaRPr>
          </a:p>
        </p:txBody>
      </p:sp>
      <p:sp>
        <p:nvSpPr>
          <p:cNvPr id="32" name="TextBox 31"/>
          <p:cNvSpPr txBox="1"/>
          <p:nvPr/>
        </p:nvSpPr>
        <p:spPr>
          <a:xfrm>
            <a:off x="3182850" y="4941721"/>
            <a:ext cx="2928958" cy="1384995"/>
          </a:xfrm>
          <a:prstGeom prst="rect">
            <a:avLst/>
          </a:prstGeom>
          <a:noFill/>
        </p:spPr>
        <p:txBody>
          <a:bodyPr wrap="square" rtlCol="0">
            <a:spAutoFit/>
          </a:bodyPr>
          <a:lstStyle/>
          <a:p>
            <a:r>
              <a:rPr lang="en-GB" sz="1200" dirty="0" smtClean="0">
                <a:latin typeface="Trebuchet MS" pitchFamily="34" charset="0"/>
              </a:rPr>
              <a:t>Over the year, children will continue to develop their mathematical skills  and knowledge through Maths Mastery.  Alongside this, the children will apply their maths skills across the curriculum, for example comparing the size the chairs/ bowls/ beds.</a:t>
            </a:r>
            <a:endParaRPr lang="en-GB" sz="1200" dirty="0"/>
          </a:p>
        </p:txBody>
      </p:sp>
      <p:sp>
        <p:nvSpPr>
          <p:cNvPr id="33" name="TextBox 32"/>
          <p:cNvSpPr txBox="1"/>
          <p:nvPr/>
        </p:nvSpPr>
        <p:spPr>
          <a:xfrm>
            <a:off x="6286512" y="4223256"/>
            <a:ext cx="2714644" cy="1569660"/>
          </a:xfrm>
          <a:prstGeom prst="rect">
            <a:avLst/>
          </a:prstGeom>
          <a:noFill/>
        </p:spPr>
        <p:txBody>
          <a:bodyPr wrap="square" rtlCol="0">
            <a:spAutoFit/>
          </a:bodyPr>
          <a:lstStyle/>
          <a:p>
            <a:r>
              <a:rPr lang="en-GB" sz="1200" dirty="0" smtClean="0">
                <a:latin typeface="Trebuchet MS" pitchFamily="34" charset="0"/>
              </a:rPr>
              <a:t>What happened next?</a:t>
            </a:r>
          </a:p>
          <a:p>
            <a:r>
              <a:rPr lang="en-GB" sz="1200" dirty="0" smtClean="0">
                <a:latin typeface="Trebuchet MS" pitchFamily="34" charset="0"/>
              </a:rPr>
              <a:t>Innovating the story.</a:t>
            </a:r>
          </a:p>
          <a:p>
            <a:r>
              <a:rPr lang="en-GB" sz="1200" dirty="0" smtClean="0">
                <a:latin typeface="Trebuchet MS" pitchFamily="34" charset="0"/>
              </a:rPr>
              <a:t>What did the bears say…?</a:t>
            </a:r>
          </a:p>
          <a:p>
            <a:r>
              <a:rPr lang="en-GB" sz="1200" dirty="0" smtClean="0">
                <a:latin typeface="Trebuchet MS" pitchFamily="34" charset="0"/>
              </a:rPr>
              <a:t>My favourite part of the story is…</a:t>
            </a:r>
          </a:p>
          <a:p>
            <a:endParaRPr lang="en-GB" sz="1200" dirty="0" smtClean="0">
              <a:latin typeface="Trebuchet MS" pitchFamily="34" charset="0"/>
            </a:endParaRPr>
          </a:p>
          <a:p>
            <a:r>
              <a:rPr lang="en-GB" sz="1200" b="1" u="sng" dirty="0">
                <a:latin typeface="Trebuchet MS" pitchFamily="34" charset="0"/>
              </a:rPr>
              <a:t>Other Core Texts:</a:t>
            </a:r>
          </a:p>
          <a:p>
            <a:pPr marL="171450" indent="-171450">
              <a:buFont typeface="Arial" panose="020B0604020202020204" pitchFamily="34" charset="0"/>
              <a:buChar char="•"/>
            </a:pPr>
            <a:r>
              <a:rPr lang="en-GB" sz="1200" dirty="0" err="1">
                <a:latin typeface="Trebuchet MS" pitchFamily="34" charset="0"/>
              </a:rPr>
              <a:t>Aaaarrrgghh</a:t>
            </a:r>
            <a:r>
              <a:rPr lang="en-GB" sz="1200" dirty="0">
                <a:latin typeface="Trebuchet MS" pitchFamily="34" charset="0"/>
              </a:rPr>
              <a:t> </a:t>
            </a:r>
            <a:r>
              <a:rPr lang="en-GB" sz="1200">
                <a:latin typeface="Trebuchet MS" pitchFamily="34" charset="0"/>
              </a:rPr>
              <a:t>Spider</a:t>
            </a:r>
            <a:r>
              <a:rPr lang="en-GB" sz="1200" smtClean="0">
                <a:latin typeface="Trebuchet MS" pitchFamily="34" charset="0"/>
              </a:rPr>
              <a:t>!</a:t>
            </a:r>
          </a:p>
          <a:p>
            <a:pPr marL="171450" indent="-171450">
              <a:buFont typeface="Arial" panose="020B0604020202020204" pitchFamily="34" charset="0"/>
              <a:buChar char="•"/>
            </a:pPr>
            <a:endParaRPr lang="en-GB" sz="1200" dirty="0">
              <a:latin typeface="Trebuchet MS" pitchFamily="34" charset="0"/>
            </a:endParaRPr>
          </a:p>
        </p:txBody>
      </p:sp>
      <p:sp>
        <p:nvSpPr>
          <p:cNvPr id="36" name="TextBox 35"/>
          <p:cNvSpPr txBox="1"/>
          <p:nvPr/>
        </p:nvSpPr>
        <p:spPr>
          <a:xfrm>
            <a:off x="228600" y="4072754"/>
            <a:ext cx="2714644" cy="1015663"/>
          </a:xfrm>
          <a:prstGeom prst="rect">
            <a:avLst/>
          </a:prstGeom>
          <a:noFill/>
        </p:spPr>
        <p:txBody>
          <a:bodyPr wrap="square" rtlCol="0">
            <a:spAutoFit/>
          </a:bodyPr>
          <a:lstStyle/>
          <a:p>
            <a:r>
              <a:rPr lang="en-GB" sz="1200" dirty="0" smtClean="0">
                <a:latin typeface="Trebuchet MS" pitchFamily="34" charset="0"/>
              </a:rPr>
              <a:t>Comparison of environments.</a:t>
            </a:r>
          </a:p>
          <a:p>
            <a:r>
              <a:rPr lang="en-GB" sz="1200" dirty="0" smtClean="0">
                <a:latin typeface="Trebuchet MS" pitchFamily="34" charset="0"/>
              </a:rPr>
              <a:t>Animals – similarities and differences.  </a:t>
            </a:r>
            <a:endParaRPr lang="en-GB" sz="1200" dirty="0">
              <a:latin typeface="Trebuchet MS" pitchFamily="34" charset="0"/>
            </a:endParaRPr>
          </a:p>
          <a:p>
            <a:r>
              <a:rPr lang="en-GB" sz="1200" dirty="0" smtClean="0">
                <a:latin typeface="Trebuchet MS" pitchFamily="34" charset="0"/>
              </a:rPr>
              <a:t>Bears- where they live? Eat etc.?</a:t>
            </a:r>
            <a:endParaRPr lang="en-GB" sz="1200" dirty="0">
              <a:latin typeface="Trebuchet MS" pitchFamily="34" charset="0"/>
            </a:endParaRPr>
          </a:p>
          <a:p>
            <a:endParaRPr lang="en-GB" sz="1200" dirty="0" smtClean="0">
              <a:latin typeface="Trebuchet MS" pitchFamily="34" charset="0"/>
            </a:endParaRPr>
          </a:p>
        </p:txBody>
      </p:sp>
      <p:sp>
        <p:nvSpPr>
          <p:cNvPr id="37" name="TextBox 36"/>
          <p:cNvSpPr txBox="1"/>
          <p:nvPr/>
        </p:nvSpPr>
        <p:spPr>
          <a:xfrm>
            <a:off x="3203848" y="3501008"/>
            <a:ext cx="2714644" cy="830997"/>
          </a:xfrm>
          <a:prstGeom prst="rect">
            <a:avLst/>
          </a:prstGeom>
          <a:noFill/>
        </p:spPr>
        <p:txBody>
          <a:bodyPr wrap="square" rtlCol="0">
            <a:spAutoFit/>
          </a:bodyPr>
          <a:lstStyle/>
          <a:p>
            <a:r>
              <a:rPr lang="en-GB" sz="1200" dirty="0" smtClean="0">
                <a:latin typeface="Trebuchet MS" pitchFamily="34" charset="0"/>
              </a:rPr>
              <a:t>Junk model buildings for storytelling area.</a:t>
            </a:r>
          </a:p>
          <a:p>
            <a:r>
              <a:rPr lang="en-GB" sz="1200" dirty="0" smtClean="0">
                <a:latin typeface="Trebuchet MS" pitchFamily="34" charset="0"/>
              </a:rPr>
              <a:t>Build new chair for baby bear– DT</a:t>
            </a:r>
          </a:p>
          <a:p>
            <a:r>
              <a:rPr lang="en-GB" sz="1200" dirty="0" smtClean="0">
                <a:latin typeface="Trebuchet MS" pitchFamily="34" charset="0"/>
              </a:rPr>
              <a:t>Puppets for storytelling.</a:t>
            </a:r>
            <a:endParaRPr lang="en-GB" sz="1200" dirty="0">
              <a:latin typeface="Trebuchet MS" pitchFamily="34" charset="0"/>
            </a:endParaRPr>
          </a:p>
        </p:txBody>
      </p:sp>
      <p:sp>
        <p:nvSpPr>
          <p:cNvPr id="38" name="TextBox 37"/>
          <p:cNvSpPr txBox="1"/>
          <p:nvPr/>
        </p:nvSpPr>
        <p:spPr>
          <a:xfrm>
            <a:off x="6143636" y="2611809"/>
            <a:ext cx="2714644" cy="830997"/>
          </a:xfrm>
          <a:prstGeom prst="rect">
            <a:avLst/>
          </a:prstGeom>
          <a:noFill/>
        </p:spPr>
        <p:txBody>
          <a:bodyPr wrap="square" rtlCol="0">
            <a:spAutoFit/>
          </a:bodyPr>
          <a:lstStyle/>
          <a:p>
            <a:r>
              <a:rPr lang="en-GB" sz="1200" dirty="0" smtClean="0">
                <a:latin typeface="Trebuchet MS" pitchFamily="34" charset="0"/>
              </a:rPr>
              <a:t>Feelings – stealing.</a:t>
            </a:r>
          </a:p>
          <a:p>
            <a:r>
              <a:rPr lang="en-GB" sz="1200" dirty="0" smtClean="0">
                <a:latin typeface="Trebuchet MS" pitchFamily="34" charset="0"/>
              </a:rPr>
              <a:t>How would you feel if someone was in your house and took your things?</a:t>
            </a:r>
          </a:p>
          <a:p>
            <a:endParaRPr lang="en-GB" sz="1200" dirty="0">
              <a:latin typeface="Trebuchet MS" pitchFamily="34" charset="0"/>
            </a:endParaRPr>
          </a:p>
        </p:txBody>
      </p:sp>
      <p:sp>
        <p:nvSpPr>
          <p:cNvPr id="21" name="TextBox 20"/>
          <p:cNvSpPr txBox="1"/>
          <p:nvPr/>
        </p:nvSpPr>
        <p:spPr>
          <a:xfrm>
            <a:off x="3143240" y="2573278"/>
            <a:ext cx="2714644" cy="461665"/>
          </a:xfrm>
          <a:prstGeom prst="rect">
            <a:avLst/>
          </a:prstGeom>
          <a:noFill/>
        </p:spPr>
        <p:txBody>
          <a:bodyPr wrap="square" rtlCol="0">
            <a:spAutoFit/>
          </a:bodyPr>
          <a:lstStyle/>
          <a:p>
            <a:r>
              <a:rPr lang="en-GB" sz="1200" dirty="0" smtClean="0">
                <a:latin typeface="Trebuchet MS" pitchFamily="34" charset="0"/>
              </a:rPr>
              <a:t>Moving in a range of different ways.</a:t>
            </a:r>
          </a:p>
          <a:p>
            <a:r>
              <a:rPr lang="en-GB" sz="1200" dirty="0" smtClean="0">
                <a:latin typeface="Trebuchet MS" pitchFamily="34" charset="0"/>
              </a:rPr>
              <a:t>Can you move like a big bear etc.?</a:t>
            </a:r>
          </a:p>
        </p:txBody>
      </p:sp>
      <p:sp>
        <p:nvSpPr>
          <p:cNvPr id="20" name="TextBox 19"/>
          <p:cNvSpPr txBox="1"/>
          <p:nvPr/>
        </p:nvSpPr>
        <p:spPr>
          <a:xfrm>
            <a:off x="3500430" y="642918"/>
            <a:ext cx="5357850" cy="900246"/>
          </a:xfrm>
          <a:prstGeom prst="rect">
            <a:avLst/>
          </a:prstGeom>
          <a:noFill/>
        </p:spPr>
        <p:txBody>
          <a:bodyPr wrap="square" rtlCol="0">
            <a:spAutoFit/>
          </a:bodyPr>
          <a:lstStyle/>
          <a:p>
            <a:r>
              <a:rPr lang="en-GB" sz="1050" dirty="0" smtClean="0">
                <a:latin typeface="Trebuchet MS" pitchFamily="34" charset="0"/>
              </a:rPr>
              <a:t>Welcome back to a new term where we will be learning the favourite children’s story ‘Goldilocks and the Three Bears’. By this stage in the year, children will be confident in writing and drawing pieces of work inspired by the story, characters and the class innovation.  The children will have a chance to experience the Three Bears house in the role play area and act out the story.</a:t>
            </a:r>
          </a:p>
        </p:txBody>
      </p:sp>
      <p:pic>
        <p:nvPicPr>
          <p:cNvPr id="2" name="Picture 2" descr="http://mummyisagadgetgeek.co.uk/wp-content/uploads/2013/01/IMG_548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271" y="629101"/>
            <a:ext cx="2112169" cy="1408113"/>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GB" smtClean="0"/>
              <a:t>Review 2016</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263</Words>
  <Application>Microsoft Office PowerPoint</Application>
  <PresentationFormat>On-screen Show (4:3)</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Alton School</dc:creator>
  <cp:lastModifiedBy>L Lennox</cp:lastModifiedBy>
  <cp:revision>17</cp:revision>
  <cp:lastPrinted>2016-05-19T08:57:53Z</cp:lastPrinted>
  <dcterms:created xsi:type="dcterms:W3CDTF">2015-07-03T13:09:04Z</dcterms:created>
  <dcterms:modified xsi:type="dcterms:W3CDTF">2016-07-22T11:55:41Z</dcterms:modified>
</cp:coreProperties>
</file>