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99FFCC"/>
    <a:srgbClr val="00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01B3BD-FC1C-44D7-B7D0-535DB9E2FAA8}" type="datetimeFigureOut">
              <a:rPr lang="en-US" smtClean="0"/>
              <a:pPr/>
              <a:t>7/22/2016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C6ADF-4B40-4544-BF92-DCE141B3E809}" type="slidenum">
              <a:rPr lang="en-GB" smtClean="0"/>
              <a:pPr/>
              <a:t>‹#›</a:t>
            </a:fld>
            <a:endParaRPr lang="en-GB"/>
          </a:p>
        </p:txBody>
      </p:sp>
    </p:spTree>
    <p:extLst>
      <p:ext uri="{BB962C8B-B14F-4D97-AF65-F5344CB8AC3E}">
        <p14:creationId xmlns:p14="http://schemas.microsoft.com/office/powerpoint/2010/main" val="319347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3B74C0-534A-4DDD-AB83-656F27F307DD}"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F00824-3430-4AAB-BAE9-1F29CA6988CB}"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44A57E-B121-45B5-80D1-70C24DD21F41}"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4F42B8-3BC2-4608-9286-DB357E6A5838}"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6EC1BC-0F29-47D0-8DA1-A30776D0EA79}"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DD7306-5821-4433-B270-E853BEC3142A}"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50055C-593F-44D6-B5C7-88C68BFEDBE9}" type="datetime1">
              <a:rPr lang="en-US" smtClean="0"/>
              <a:t>7/22/2016</a:t>
            </a:fld>
            <a:endParaRPr lang="en-GB"/>
          </a:p>
        </p:txBody>
      </p:sp>
      <p:sp>
        <p:nvSpPr>
          <p:cNvPr id="8" name="Footer Placeholder 7"/>
          <p:cNvSpPr>
            <a:spLocks noGrp="1"/>
          </p:cNvSpPr>
          <p:nvPr>
            <p:ph type="ftr" sz="quarter" idx="11"/>
          </p:nvPr>
        </p:nvSpPr>
        <p:spPr/>
        <p:txBody>
          <a:bodyPr/>
          <a:lstStyle/>
          <a:p>
            <a:r>
              <a:rPr lang="en-GB" smtClean="0"/>
              <a:t>Review 2016</a:t>
            </a:r>
            <a:endParaRPr lang="en-GB"/>
          </a:p>
        </p:txBody>
      </p:sp>
      <p:sp>
        <p:nvSpPr>
          <p:cNvPr id="9" name="Slide Number Placeholder 8"/>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BEC562-2F75-44B1-9770-BF93FAF5C9B6}" type="datetime1">
              <a:rPr lang="en-US" smtClean="0"/>
              <a:t>7/22/2016</a:t>
            </a:fld>
            <a:endParaRPr lang="en-GB"/>
          </a:p>
        </p:txBody>
      </p:sp>
      <p:sp>
        <p:nvSpPr>
          <p:cNvPr id="4" name="Footer Placeholder 3"/>
          <p:cNvSpPr>
            <a:spLocks noGrp="1"/>
          </p:cNvSpPr>
          <p:nvPr>
            <p:ph type="ftr" sz="quarter" idx="11"/>
          </p:nvPr>
        </p:nvSpPr>
        <p:spPr/>
        <p:txBody>
          <a:bodyPr/>
          <a:lstStyle/>
          <a:p>
            <a:r>
              <a:rPr lang="en-GB" smtClean="0"/>
              <a:t>Review 2016</a:t>
            </a:r>
            <a:endParaRPr lang="en-GB"/>
          </a:p>
        </p:txBody>
      </p:sp>
      <p:sp>
        <p:nvSpPr>
          <p:cNvPr id="5" name="Slide Number Placeholder 4"/>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95A09-5D34-4221-B9D7-45874C02FF08}" type="datetime1">
              <a:rPr lang="en-US" smtClean="0"/>
              <a:t>7/22/2016</a:t>
            </a:fld>
            <a:endParaRPr lang="en-GB"/>
          </a:p>
        </p:txBody>
      </p:sp>
      <p:sp>
        <p:nvSpPr>
          <p:cNvPr id="3" name="Footer Placeholder 2"/>
          <p:cNvSpPr>
            <a:spLocks noGrp="1"/>
          </p:cNvSpPr>
          <p:nvPr>
            <p:ph type="ftr" sz="quarter" idx="11"/>
          </p:nvPr>
        </p:nvSpPr>
        <p:spPr/>
        <p:txBody>
          <a:bodyPr/>
          <a:lstStyle/>
          <a:p>
            <a:r>
              <a:rPr lang="en-GB" smtClean="0"/>
              <a:t>Review 2016</a:t>
            </a:r>
            <a:endParaRPr lang="en-GB"/>
          </a:p>
        </p:txBody>
      </p:sp>
      <p:sp>
        <p:nvSpPr>
          <p:cNvPr id="4" name="Slide Number Placeholder 3"/>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8C7CF-687C-47A1-A710-32C0F0A963CB}"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8B0BE8-A062-494D-8F18-C3763361384B}"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6F444E85-D1CF-4F68-9468-14BEBB20C78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D82DE-6213-4D7C-8DE4-2EBED830B5F2}" type="datetime1">
              <a:rPr lang="en-US" smtClean="0"/>
              <a:t>7/22/2016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Review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44E85-D1CF-4F68-9468-14BEBB20C78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nip Diagonal Corner Rectangle 34"/>
          <p:cNvSpPr>
            <a:spLocks noChangeArrowheads="1"/>
          </p:cNvSpPr>
          <p:nvPr/>
        </p:nvSpPr>
        <p:spPr bwMode="auto">
          <a:xfrm>
            <a:off x="3714744" y="214290"/>
            <a:ext cx="5214974"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66FFCC"/>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Reception:  </a:t>
            </a:r>
            <a:r>
              <a:rPr lang="en-GB" sz="1200" smtClean="0">
                <a:solidFill>
                  <a:schemeClr val="lt1"/>
                </a:solidFill>
                <a:latin typeface="Trebuchet MS" pitchFamily="34" charset="0"/>
              </a:rPr>
              <a:t>Spring One </a:t>
            </a:r>
            <a:r>
              <a:rPr lang="en-GB" sz="1200" dirty="0" smtClean="0">
                <a:solidFill>
                  <a:schemeClr val="lt1"/>
                </a:solidFill>
                <a:latin typeface="Trebuchet MS" pitchFamily="34" charset="0"/>
              </a:rPr>
              <a:t>Overview</a:t>
            </a:r>
            <a:endParaRPr lang="en-GB" sz="1200" dirty="0">
              <a:solidFill>
                <a:schemeClr val="lt1"/>
              </a:solidFill>
              <a:latin typeface="Trebuchet MS" pitchFamily="34" charset="0"/>
            </a:endParaRPr>
          </a:p>
        </p:txBody>
      </p:sp>
      <p:sp>
        <p:nvSpPr>
          <p:cNvPr id="40" name="Round Single Corner Rectangle 39"/>
          <p:cNvSpPr>
            <a:spLocks noChangeArrowheads="1"/>
          </p:cNvSpPr>
          <p:nvPr/>
        </p:nvSpPr>
        <p:spPr bwMode="auto">
          <a:xfrm>
            <a:off x="285720" y="214290"/>
            <a:ext cx="3143272" cy="35719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rgbClr val="99FFCC"/>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200" dirty="0" smtClean="0">
                <a:solidFill>
                  <a:schemeClr val="lt1"/>
                </a:solidFill>
                <a:latin typeface="Trebuchet MS" pitchFamily="34" charset="0"/>
              </a:rPr>
              <a:t>Spring One: London and Beyond</a:t>
            </a:r>
            <a:endParaRPr lang="en-GB" sz="1200" dirty="0">
              <a:solidFill>
                <a:schemeClr val="lt1"/>
              </a:solidFill>
              <a:latin typeface="Trebuchet MS" pitchFamily="34" charset="0"/>
            </a:endParaRPr>
          </a:p>
        </p:txBody>
      </p:sp>
      <p:sp>
        <p:nvSpPr>
          <p:cNvPr id="11" name="Snip Diagonal Corner Rectangle 7"/>
          <p:cNvSpPr>
            <a:spLocks noChangeArrowheads="1"/>
          </p:cNvSpPr>
          <p:nvPr/>
        </p:nvSpPr>
        <p:spPr bwMode="auto">
          <a:xfrm>
            <a:off x="6286512" y="3786190"/>
            <a:ext cx="2643206"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Literacy</a:t>
            </a:r>
            <a:endParaRPr lang="en-GB" sz="1200" dirty="0">
              <a:solidFill>
                <a:srgbClr val="002060"/>
              </a:solidFill>
              <a:latin typeface="Trebuchet MS" pitchFamily="34" charset="0"/>
            </a:endParaRPr>
          </a:p>
        </p:txBody>
      </p:sp>
      <p:sp>
        <p:nvSpPr>
          <p:cNvPr id="14" name="Snip Diagonal Corner Rectangle 40"/>
          <p:cNvSpPr>
            <a:spLocks noChangeArrowheads="1"/>
          </p:cNvSpPr>
          <p:nvPr/>
        </p:nvSpPr>
        <p:spPr bwMode="auto">
          <a:xfrm>
            <a:off x="6143636" y="2143116"/>
            <a:ext cx="2807742" cy="357190"/>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Personal, Social and Emotional Development including RRS</a:t>
            </a:r>
            <a:endParaRPr lang="en-GB" sz="1200" dirty="0">
              <a:solidFill>
                <a:schemeClr val="lt1"/>
              </a:solidFill>
              <a:latin typeface="Trebuchet MS" pitchFamily="34" charset="0"/>
            </a:endParaRPr>
          </a:p>
        </p:txBody>
      </p:sp>
      <p:sp>
        <p:nvSpPr>
          <p:cNvPr id="5" name="AutoShape 2" descr="data:image/jpeg;base64,/9j/4AAQSkZJRgABAQAAAQABAAD/2wCEAAkGBhQSERUUExQWFBQWGBoXGBgYGBQVGhccFxQXGBgaHBcXHCYeFxwjHBgWHy8gIycpLCwsFx8xNTAqNSYrLCkBCQoKDgwOGg8PGiwkHyQqLCwsLCwpLCwpLCwsKSwsLCwsLCwsKSwsLCwsLCwsKSwpKSksLykpKSwsLCwsLCksLP/AABEIANAA0AMBIgACEQEDEQH/xAAcAAABBQEBAQAAAAAAAAAAAAAGAgMEBQcBAAj/xABCEAACAQIEBAMFBQUGBQUAAAABAhEAAwQSITEFBkFRE2FxIoGRobEHMkLB0RQjUmLwM4KSouHxFyRDcrIVJVOTwv/EABkBAAIDAQAAAAAAAAAAAAAAAAECAAMEBf/EAC4RAAICAgIBAQYFBQEAAAAAAAABAhEDIQQxEkETIjJRYXEUgbHB0SMzQpGhBf/aAAwDAQACEQMRAD8AysGK4zTSJnaug9KUc7FJZqXFeAqEOCuivE0lWqEPFRXitdpU1A2NivEVyus2lQliYrhpJaklqJLFmk5qsuA8FOJdhmCW7a57jkTA9O5g0X8MyKMtm2qLsGYAu3nNVTyKJbixyyOkAMgb6etLia1XG4JlUHMpnuAaEuJcCW4rNbAW6gLFV+66jcgd6rx8iMy3LxZ41YKla4RSm20pBrSZLOFK9kpa1wGiSziCusda4TXBQAKrxWuzSSaIThWlk6UjNNeFAA8ortcFcNAsY7npstrSc1cmiI2KFJmvFop3AWVe4A5IQ7kb7UOgDPiUnPRLixYVclu0hOgzES3rm3+dKw/Di6ZwiKh/ExCAgdRPTzpPaasZxS7YL5q4xopxHLthss4lVY6ArYbL72z/AE+FDeNwjWna28SOoMg6SCD1FNGal0JaGC1crxFcpyBTwAf8pdje5dRfciyPmxoz4I9lbZOVbmUSxzANExmAPShbhPDh+xpdRSAXy3G6FpYAa+QoxxXA81lSSSCV+9pmyjT1yqWg6wCa52aUbp/M63HhJK18kSsRjrLFUt2w+YEmTlAHvofYIt9HtsCM3tKNYmRoeoq94hYtolq4t5DlkjLKskbkEaiPOoHMnDFTwzIJzLGWBoWB0jvVEJJa+ZqknK92kZliAA7gbBmA9MxA+VMkVaczYXwsS67HQsOxO4/OfOq2dK60XaTODKPi2vkeFJyzUq1hgQJbfpH50+2BQAlTmHlM/DpUtEUWysIrguRT160RuIqMaIBWea4xmvA0lRUIP2l0mu5KWywAK4KBYj1TeEcJOIuBc2QdWifgOpqDUvh+KKGQetCV1oMa8ve6DD/hnaYlVxLhx3RWHyIqt4h9mGJt623t3R5EofgZ+tX/AAvjea6D8elS7/NC/hUwKwPJmUqWzpfhsDjZlmOwFyy2W6jW2OwYET6HZvdT/CkLMVClmMQACSfcK0duOo4Kuqsp3VgCDUGzysmZrmCfIxUg2mJysd9H3X0Mj0q5cjVTVfoZMnEa3jd/qU/DldGOVR4gGk6ZIIGn83f0og4Jw84tzdvGSWmT7RHkoOigVF5ZwzLeK3VIbLDh/ZIEy36g/rUbC8bawzC0FuqrEB4eGUGA2mhnTSkyqUlUSvhvH7SXtPQNOL8Nt+FlGsCACqxHwrIOYcKbd2CddvcNo8oNaPzBzXea0hS0BnkE/hELOhgdutAHM9xnZLjiC6sNo+6RtrrvvS8RST2beaoOOltfuUQroWuilV0TkhJwDiYZLeGKHMXYq+YwBDP9yN50nzrR2xHheFZJQ3NC1xyzi1MFQiAHOfPpWScExItYmzcb7qXFn0Jgn3AzX0LxXlCzjFS7bYbDbqIEGR8ayZcdu0bMWZpUyqxoVbJYXy539qzdAaOh1I+VB3Hb6XsKL9tQjWW/eWwxysN1I00kiNNqOcfy7ca14ctkBjRnOnTc60Hc0JbwmDuKSGuMBbABGx6/n7qyYlFyo15ZtQtft+yRm3F+Im/dLkRIAiSx07sdzTVkVHmlrcIHnXVSpUjkt27YU8rcNF65lKFz2iY9w3NaFi+U7dhNSqEj7qrmM+cGB0oZ5QvKpC2pWVAdvxXCROn8KjUR1oqtY62UYFXjYZU00n8Rgb1ys85Sn4pHc4kYwgpN/wAmf8ycLVdYfXqCunuj86DoiR2rTeY48IAAF2MLO3mdOg1rOuK2gr+y2cfxDY+nlWrjTco7MnPxxjO4kU0uyksBTdSMOPbX1rUznrsdxA1psU5dGtIFQf1OUq0a5FcWoBhJw67EGdaTxDEMjF02P3lO3qKicPuaVZPh8491Z2kpbNyblj90hW+Pj8dv/CZ+RirHDY/KwKNqIJXY/CqLB4NvEWAWhhMawAdSY6U/dKFyAwJB2BBj9KMoR6K8eedbDe7iVxXg3IMo/hvPXOpYe6Uj301y7ibBs2/EtB7keypnfc+4UPcTx3/Li3ZViARcvMoYhFUHLmKj2QTOpj7ppfDMSGQFSQNpUiQPKss4e78jZgr20n22kGS8zoE8IWy5JBHsxBO+h0O9B/2hcRW94SqgVkZgQOkADaNNasUxRFqMocT/AGhuG3kB/lA1PWo2A4aXzXVGYADTUtAnXzO5o4MS8/JehOZlrG4v1AFtDUnAcPe84S0jXHOmVRJ17xt761jhvD8K/wB8C4pExIB17Vbi9bwIUWxNmdHUAQT0eNj59a3tnGSAnAckvhLGJuX0VrnhwvXw+pMn8W3wqZwPimJsW5sXSg6jdf8ADWgtft4u0RMhwVPWAaC7WAfBOyXRKkHIw2cfkR1FZcrdWbeMouXix/E81cQZTmdAD1VIPuM0D8w4ZyuZyztMkneNflWhXrtk2rcQS+sbkZR7WnrAofxihWkqSD3G9Z8WSpdG3Jx4uGmZwy0q02VgwAOUggHYwZg+VGeM5dsXJyK4bf2RHx6VU4rlB1E5wPJtJ9D1res0X3o50+Lkj1v7BLhbtsNbu2lCLcAJUAgA9fL4edEd7hV69926VtSDkAEtHn2rNcD4yC2pByWy5mdIcLpH8pUkH+Y1ofAuIZkBBnSPTvXPzxcGpLZ1ONL2sXCqIHHsBKCHA8E+yT1MyQo3I/WgzmhBkQyJmIEQPMeRrQeKuG1C+GNs/Ux1gCR8azXmIwwUg6EkdNPTpT8W20JzV4wbrspWp22Yg0lkrqGukcUmX/rTNOq0r6U1QLBSikAU4teZagGPYTE5avcBi/pQ0o1ipS3mtmCNulJKNluLN4dkrH3Ct3MpI2MjuKOuFcxLibSW8YqsrAZb7KGa02oBbSWQx3kRWdXsTIPpR1wjBCfCjUWCT6oyk/U08I32U5JbtBbwvhAwrhCrYeYIuWHzLc29vKwOYbaA9dqa5n5BtX4uAxcb/r4dQC2n/Vs7P6qQatuTMQMv7HiBmTe0T065Z+lWeNwLYYxJNtvut59A3n50rtPYF9DJ8Tywtu3cGIvPccL+7yL4S7H7/iCSZA2PU1XcJ4i1vK6n2TuR07g1rl982UMMwJ+PqOtAXPYt2cai20Am2RdECGYkFAY0zBQx9/lQVJ0gylKW2whVbd1BdS2jCZZYGk7kERANP8PwNoyVBEiCCSVboQwOo91VHArTW0F6yZt7Op3T1HUUR28IHl7YgkSUmQR3U9fSrH0VorsJwpbN42yDlIzIQSCyzMabkCfWru5Yt3lyMSVYbGND0g96qePFlt27i/eRh3G5Gnyj31bq6XbYuLoGHwOxU/SqHGy1SoAltLYvOjXERkMBjuRGh12/WrC5wpri5jcZxvoZHy2pjm0NbupcyytwFTPdToPeKp0ctc/dfuXYEkkhFCiMxY7ZR6Gs8uPe0zoQ5tKpRsk/+m3Xbw7GdmALEK0QO51AG8VK/wCHmLIVgEJbvcGYeum3oavOW8QuHsuLLi7cZg1+66OsCPZKoATkGu/U1YYHh3jIWt+Dd7tZZlYe6asjCuyjJnbelQJ4r7Oscw0FuNifEn4QPnXMNyZirY+4dPxWyGB9RvPuo6wuGJbKl5rTjXLdXNPowImrSxgcWp9prF7/AB22I/7taZ401Vix5ElLyMg4hx69YByw2mxBBJoE4m112N24IzGB206VuHOPLwJzPabwjBB0IRtjMbA6ULrwK1evLaKzaVdthJ3292tNhwqHQORyZZe/9GWKaVFTuYuFjDYi6iktaVyqse8AlSe4291V2arzMSLZiuzTaGlioOhxK6Xri0h6UjLflDh3j42wm4zZ29E9r6xVtzzhlF2V6aE9zNN/Zs8YtzMHwmg9pI+Fe40rTdV/vAn9QfhR9BCjwmGm7bHdh8K0DgV4DiFtZ++rWyfNxp8SAKCuBqTetxqdY9Y0ow5mw5w74Uro6pnnY5hcBn4xUT0SXYSZSArjp+HsQIMTtvRxwzHpi7Hhsfayj/Rh76qMdwZbp8XXJcUPodPaA7dRFN4jgbWiLlnQjWB/p0O/upG7JR6/hHsuPEGgk5htoPPqfyoMw/BzjEuO6mb7F5icv8HrlAArTbWLTHWLllvYuRDAbrMgMPnVWcL4QNr7pWAI9NxTQaRGZty1xN8PdIfRl9i6vf0+vvowN7wP3lrW2dWX/wCMnrH8J+VUPPir46X1gMR4V4REkGEYfMH3VM4c75UYGDHXqD0PeinqyUSuMcTW7aiQSSp6bAydetI5WvZ3u2i2W2At3QbakMJ8/ZNQ8fy+Lqzh3Fp92tNojnurfgPkdPSq7lW+yYprd1SrZNVbT8Qj1G+tDxQUXHMbeNaZF0CglD1ldm19B8aEMFbz3LCXBGdBfuL3M/ul/wC1dTHczRBzC7EZAfaY5ffoPh7Qqu5kZU4syiALdq1a/wAIP61Tk1F0aePTyxUvmWnFOKjBXLN+2NLch1/iSJafr7qK+L8nlXXE4OUbcqpyk5uq9NR0NZrzXeLWH7wd/SK2vhF/xcFZcTraQ+/IPzpMLtIt50fHIQ+FcXXFobd5QLy69tf4lB1U+VWSObY19pevcVGvcKt4u2l5fYux94bgjeafwd25GW6NRpm6Hzq59mEkXVV0ImQQRp6Vn97hK4GxexVw/dH7tY3JPsDzkxRyMPH3Toen6Gh/mrhD4u7YtT+7tTdfzO1sfJj8KKf1AkZkuH8Ph13OQz3ZVwRu7tOaPeTWdXsOUMGtz+0XgBTCF1A9l1ZoEaRBPukVmGNwAuKO42NSWSpfQvhi842uweQUta61oqSDvXlqwqQu2pJgAk+VedCDBBB7ER8qdwOLNpww1jp3o3wljDcQULOS6Ntgwnt3pG6HSsD+DY4WrstOUgq0aaHrVzxI5xoc0CAw1DqNveNoq6u/ZU6pnR/EP8JGWfQg7+RoOFprZJU5T+JSNJGkFe4qWhXFrsteSMNmxa+X1O3zo156QeOqa+xbCt7zP6UKcis5vhkUli8AKMxOUTp8aJeacK9vEHPOYqDE6wxO5olbDn7PuJftGCCMZeyYb0OoP1Huq0xbupGU7fA6df66+VAHI2L/AGbEoTolwZGB79D860jilnIQdxQrYXoD8Vedb4uoStzWTlMNI2I79Qe9TcXjP2zDK1o/vrRGdWOVh317dfdU/H4tXADCB366UCcwBi5W0GLP7IUCSxO21MsbavoFieP5b1m5ka0xXUsrayuoER3G9P8AA7oNlG7/AO9U93ggtBMMntYi6Qtxxso3IXoYEyesVXrxu5g8TibVsLcs5zFtiRlOhBVxOX4EH6q9DJN9B5cURVDzDjPDxNhmPsqmUnqocg+8CKY4RzMt+UZTbcg+yTmB81bTNG8EClcwrnKZt2tCf7uhpo7VE9RVsFsZYXcm8h+DBvy+dD3Hb+bi2LP84A91tB+VEvIzC5ibZMZrYM/3FYT8xQMt/PjLzn8Tk/Gkn8LLMP8AcRZ8fP7hvStj5HxH/KWLZMzh7TT6gg/Ssd4ws2W9K0L7PMbOGwGu9h7P/wBbgD86zYn7v5m3nr+p+QQcscTC3rlgkSDI6bSDHfoaJLyT6Gsw5uY4a+t1dIYN2iTEaVolvHC5YFxRoRmga/Cr5d2c5dCHwUQVMeuo/wBK6MOSwYRJ0YHy7Go+F4ul6cjmVGqlSPrQ/wAe4jiLZlWhN52HoSe3uoU30Gwnx1hLttkuCUIYMD2I1r504kDh7r2R7QUwDrMHUT5xvRFj+e74LAXmuSDpM21853Y/pQrfv5iWY5mJkt1NBrey/Gmla0QcU2bU7j+jUVafxDUyKvXRU+xQFXfJhb9st5d9471W4LAG51AFGXLRs4Uh9XuEwYAOnWO1VyeqHhFto0rCXSGiBDDUFsseY0M0AfaLwILcF+0Qcwm6FGgPRvORM+k0fjErcKgbnY99J0jY/pTPEOEm5bZSOnXSflWRTado3qEZqpaM7+zTCm5eRASJzyR2LDtRPzXa8TGMoj+Fdzoo0095p37K+D/sz3jdVl9sLbMEjLMgkjaSevanLyTxBQdzefp2CjX61si1J6OXKLi6ZCuYSEDEfdJBA7iMp89mHurScHiBisMMpBkDbvGtC13BgXrto/cYhuwE6nXyn50vljiVvCM9tyQD7Qnr091WfYD2iPi8e6Eo9tjcBgKNS2m4HWrSzwcYa0zuQcQ41bT2Z6L9J61evxNGTxLTKw0XN2JiBO4mfnQ9x9/EQg+zcXYdD3j4b1E/UV7B3geCJv3rx3Rco8i5O3fQfTvWcYi7nxF1u7kj41qNoC1gQRoXDXT/AHtB8gKyx1KXNRGcZh/iNVyLcXxIcv4ORPbURIIPQgjUHzqZheLtcdFuGXAIB/jB/Ma1xW9ny61U47y0IMg+m3zqvHLZqz41VoNeTQFvYl+iYdiP7zBfyoE4e0X3Hn9KKuT+IZ7WOcjUWLan1e45/wDzPvoSstlxB7GrZbTMuLU0wqxYzWz6EVYfZ7xKMIuuuHxcx/LeT6ZgffVfbcFD5VG5L+/i7XS5bb422zLHnqay4emjp/8AoLcZfQ0z7SsLmw5/lYfUf6Vecn382EHkSPnVVxS+MTw5bo9qUVj11Xf6UNtzAbWCawhi5eYhf5VIl2+Gk9zV7dQtnLjFyl4o5zvx3D2LxS1dbxVaSLPtaidGMgLvtQdxTmC9ilUX7h8NRpaBMerfxH1pkcNtHOVhFTQHoxA1gVEvWWABZQQ20R0qvy8tGuOFQ21YxiVG6jTr5VDbEDbcnYdTRByzwQ4rEG2wOVVzOB/lHkDDfCj7gPLlizba4lpVcsQDEkAAaCdutWdK2VTlvRk3EuEXLVtXcRnMEduoqAlHvNkXQyHQgyNOo/I0BAVYnopFo5EwSJ7VIwPETauBzrHxHmKjVwbGpVhTa2g+P2kPfVbXhgBIJufiPbQba1L41z6DaRbNspcBBZwxAaP5I6nXfpQHwPTOfMCpeNPWq3gh2WLPNKkaFyZzDbWyL9+0b14uYMkBVBAWF2JmTVqWBx9lwIzM510OsHarDknhKWOFW72RfFa3mzETGbselV2BuF8Xhh+IKxJG3QTTwSTpFMm5O2EvMOFIvWn/AAuuVvUdfgd6HOPcObMJPQEGOnXT4Uc8y4Yvhzl+9bhx7t/lND5ZL9sP1A2n+ppk7YqdIj8mcWsKGsspGcANMkE609zDwG4c3tZgBCEyTB6H6T5UHccxSWLocaHY9A0ba1oPAsQ13CTdUrEZZESD/U++iyNFNxrhpdFwynUgW56QoBJ+VA3NHDLZx4w6tkW1ZVQTrMT360fHiVtWY3bqJcP7u2GKglmJZiF+XurMOI3PFx+IGYlgTlb0ifzqq7Y3Q9iOU7tsHLcRj2kqxkdjVR/6FiXH9nv1lY+tECG7aAYjxMsEkdRPY7dR1pOPxptuwBm28shnQg67eUxTeCvQ3m2qZH5Qwht4TiTNv+5Tv93xCfWcw+FCXETlvA9x+lHvLVv/ANsxjT964D/hRIH1+NAfFlkjyPyooTphPy+wuAjrFNcM/wCWxy5xALAg9wRlYfA1UcLx3hOGDSJj0ovxtq3i7U/dbpG6noRWN3jnfoztxiuThUf8l/0M+Uhmw+Jwx3tu2Ufy3BP/AJA1mXFuJgeI4JDIq21Hmxgn5/KjnlHiZ/bNf+qmW4o6MNQR8DVUnK9zEYlxCkKzlZAVVDOfj2rRXl9jlxfs5O+wMxGJtgW7SsDbGrkbTpC69evup39vzXJCM0ezbERv1M7CtLsfZ0wPtXwsjQKmnzNW2C5CsqZnxXEGX284UaVHjglbY34iXoAXAA2DCXSD7bQx6Hy89/pSubufLmExRsW7aFBDtMhiXmR5RHzqx5g441i7n8M4kqfZM+FZWDsNGLH4D1oB4orY3EXLtyLbtGi6gAKABrqaaTVW+iqEZTlS7L7jeIW/bW9bMgj/AHB8xQNMk1YcNJtO1ttj8J2B+GlQr1rKxFNHoD09iQaSx3rtIua1ABHylwg3kkGPbI+lI4phIlQZJOUe81d8gDLYL7Q7H4f7VCsqr4q0DtmBPoDP5U76RXezcrfDZ4ctmYiyBPYgaUFcDzft1tRuqe1EwPOi/Dc24Vpti9bkLH3l3IPWaxz7R8dlHho6xdMuEYGQo0BjoSToewqv10Mutm2XOLp4sG5bysCCM6adNRNUXEbdvDoxZ1QamSRlaOlfOAsDsPgK8MMAdhU8fqQ2bGc7YEfvBezMNQio5aR2YiBPeRVLf+2DFFitq3bFj+BwzsfM3JGvuoAtGRroY3pdto0o0Enc1cfONurcNoWiEyEBi4aDvqoj51a8DAu2dZDCQG6zMz6d6o8WQyrCwQdT3EHfz86sOXmgOB/WhqWBBXwfmHK3hYkFlIhbgIUgjSGGx8j5U3x/DWmtvlSCBoc0nr0Ajaq/EWgDrqra/GqzFYVQJVjPaTRbTDQW8l2S3C8UJPtG5H91V2980CcX2nyrRvs7GbCm2fxm5/mkfpWc8ZUhdRBAg0F6gZFu2CoU9CJq44JxUjr7q9bw8rB1GlUzWmUyOh1qThaLMOZ45WjRMHjIZbqassE+f+tFXCv3l9yjQH1X0kt+ZrLeE8Yj8xRDcxTFCttoDkZvL39jVGO4OmdDkRjnh7SHa7NUxPHLFi2TevWwF65lJOnYGSazHi3OV3iF3wcMrWrBIB19q4J/F/CPLtvVFhuWR4o9mCTGvn0mjLgXBGwl45tVZe2nv+PWtKRyhHHOYWwjjCPZF2z4YzrIDak+0p1HSaELiIL6siuqONM4CkwY0gmYka0ct4F6+5YjO0LLbaTHtbEGfkKqOcMEvjWVtQEsowc/zFgYnr1mqMlJUaOPfmmgE4uPbqFiGkg9xU/ihzOY6CfhFVzHanx/Cg8ivayobBpq5ThFetWs7qo6mKcoDLhL+FhEgw2s+eeTt7qoePhgASCJGWDoSPTtRDd4th8MCVAvXYgD8Kx37UH8Q4g91ma77TtGu0azoOgNFiIiFARqJpCoJ0EU+ts5SeggH30m0NagRyxZzSBvXcbYCtAM6a+R7U5ZxOUaDWflXLpz52jp9KARuwekx5088ZzGo+sVGWpOGUk6CahCyOFHgK8jW5lI66ITPzrnBmguO8fnVhxfCi3ZtgCCbjk9fwIImonBbE3HXqVBH1pQovsVcmxbbT2ZVvft8CD8aqLuk/KrXDJnttbJidvI/wC9U1x/ZIO40PxqIIXfZ5jRsOjsPjkNDXPODyXroGwckf3jNW3IjwoI38b6ov6U59oWGPiFhr4iaeqmPzFGPdCse5W5YGK8VWcoQqkGJ1nt76Y5+4ZawmLBA9l7anLO5Gh9Jo45fwq2r7oJ1Sf84+lU/HLC4rGXcyhskWh1iASSOxkx7qac2pOIsV6mVX7JVuik6wPpUzBcYZND/vVtzby61lQ8lknQxqp6qfcdPQ1QIodCp0I1U+fX5UripIthOUHaNK5c5otMgVwJUey41K9wRufWiO7jbV20Ut3EZux3J66GKwvC4k2n1mKKsFzbAhoYd2EGq5SyRVLaNMFiyu5PxYbcYxy4DCGyMv7VcEvIEovQT37e80C4zjRNpZAXNOWPxDvBpWA4qt9mkpIBCKygGD1JmCe3ah7jWMZ7rFkykAKAdYA7etUpOcqkX+Sw4/KHrr7/AMfRErAYcuzsdoI9SaqesdqL7OFFu0qjoNfU7mhTErFxvWtSOc+7GTSUeDOo06UsiuBJIHnRAyz4ZhwToNae50wQtXLOUb2zPuIj5GucOu5bvrXeb8Ytx1IIJGYaGYELH0p18LFfZWYLiGRHUqGDd+hpHDreZwD1/wBqkNwc+EjAyW3HYHY0jDWwl0g6xpp30pCCrfDiys0xlnSJmKTbw5XOpEHJ+U1It8QZS2kHp/rS0u57jMRBI236RQIU6mn7N0qdDFN2Lc6da4ppgltcxk2lQnZy89ZZQI+QPvqRwm+PEZh0CDTpv+lQcGgLqG2J1qbwLBDxriCZKTB/lOkdxrvSsgUeHDZx91t/I/61V8y4INFxDDbMOh00PkakcPx8EqToRqDXeLWpUlTI7doqvpjnfs/uQl2dclxG/wArA/15Vd8xsl98Og1OcfDMs/SKHuDYoWrV1o0LKG6aZD+pos4DwILcDMZbOpHkqnN84mrFp2Iy7wmIjEnMdAhPuDCapOQbxui49zXxTmJ8yxYx8aXxjGG0mIvSpAtNEHUdBUbkZCuGTIZCgSv4gQNfcRFCXbYV0XHF+HeLauWW3ZdO2aND8qxpFKNB3BgjzFbmcQHKPGx1+B/Wss534d4WKYj7r+0D3mpDohSYzDhWiJDCR7/0qFYuKr/vFLKOgME9quLy+JaBiMnXrB3+lRMNh7LkC4WX+YdKZkTp2MYm8rLKottBoNczMTT3DLJuuobZe30qNcsqrHLJ6CQAY8461b8v2usaSPlOn9dqCVIZybYRcQUBBHagfFH943rRpj7sqJoHc+23qfrQQGcp/AW5uiOmtMirflhJutp+EfWmFYzisKQTGg61HxeBUWswEEED1nSiHG2QCw81qpxnsrcU9Yj1mo9Mg3wy6qWic09x2j9ajWb8XXZdAesbCZqJljepnD0BV5ZRBBysSA2h7dR+dAFHLFwm4Tp6fSrG3dDmCoBGxGh0Os9+xqutLETvGk9qnYBc5G/mR9ddjtr1qEKR9CwnqR8DXkNLu2yLjA9GM9OvarLAXgntECAOu3np1NEI04gWwInU6a7nY09ZuNbdSG0CnL3UTqp9KZw95rt2YAJ1iNtzA705xSxkKNr7WYawCIy9ie/XWowBHxHCzluroGGv/d/X0qOMYYy+lS+D3hcw+Rvj27GqzEYdrbww0nQ/pSJWWJlxy/gM63tCRmWfeooi5f4/4hvoBrZthCw/FcdmUAd4CmaDuG8eazh7yJ/aXXCr/KAvtN6iQPWjD7OeEpb4ebrkKLlxrhJ2C2xkWfKBPvqMVlLzyxtYYKDrdZVI9CWP019asuVWNu2CPL8qDuaONti76XYK2gYtqewjU+Z3jpoKL+GXgloEmAI9/kKjCgoxfEba2/EcQQdh+M66D8+1ZrzM74h/FbdRAUbKvYelEV242IZSQAAIUfy/nrUe5ZCyoGmvzEfShFV2Tso+X8OHcIdAw+f9GqXjXDvBvunSfZPcTpVxw67EHY9PUVL5twBu2xdUarv6RNPYGgM/qKM+H4UW7NgfiuMT8FmPmKEMLbzsFjdgPjRnxs+HicKJ2S4x+KKP/E/Go/kRDfElOTTeKDLg9s+tG2PuSs7aUHYv+0NBEZ//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200">
              <a:latin typeface="Trebuchet MS" pitchFamily="34" charset="0"/>
            </a:endParaRPr>
          </a:p>
        </p:txBody>
      </p:sp>
      <p:sp>
        <p:nvSpPr>
          <p:cNvPr id="18" name="Snip Diagonal Corner Rectangle 42"/>
          <p:cNvSpPr>
            <a:spLocks noChangeArrowheads="1"/>
          </p:cNvSpPr>
          <p:nvPr/>
        </p:nvSpPr>
        <p:spPr bwMode="auto">
          <a:xfrm>
            <a:off x="3178959" y="3034631"/>
            <a:ext cx="2857520" cy="428628"/>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Exploring Media and Materials</a:t>
            </a:r>
            <a:endParaRPr lang="en-GB" sz="1200" dirty="0">
              <a:solidFill>
                <a:srgbClr val="002060"/>
              </a:solidFill>
              <a:latin typeface="Trebuchet MS" pitchFamily="34" charset="0"/>
            </a:endParaRPr>
          </a:p>
        </p:txBody>
      </p:sp>
      <p:sp>
        <p:nvSpPr>
          <p:cNvPr id="20" name="TextBox 19"/>
          <p:cNvSpPr txBox="1"/>
          <p:nvPr/>
        </p:nvSpPr>
        <p:spPr>
          <a:xfrm>
            <a:off x="3857620" y="2714620"/>
            <a:ext cx="2286016" cy="461665"/>
          </a:xfrm>
          <a:prstGeom prst="rect">
            <a:avLst/>
          </a:prstGeom>
          <a:noFill/>
        </p:spPr>
        <p:txBody>
          <a:bodyPr wrap="square" rtlCol="0">
            <a:spAutoFit/>
          </a:bodyPr>
          <a:lstStyle/>
          <a:p>
            <a:endParaRPr lang="en-GB" sz="1200" dirty="0" smtClean="0">
              <a:latin typeface="Trebuchet MS" pitchFamily="34" charset="0"/>
            </a:endParaRPr>
          </a:p>
          <a:p>
            <a:endParaRPr lang="en-GB" sz="1200" dirty="0">
              <a:latin typeface="Trebuchet MS" pitchFamily="34" charset="0"/>
            </a:endParaRPr>
          </a:p>
        </p:txBody>
      </p:sp>
      <p:sp>
        <p:nvSpPr>
          <p:cNvPr id="19" name="Snip Diagonal Corner Rectangle 34"/>
          <p:cNvSpPr>
            <a:spLocks noChangeArrowheads="1"/>
          </p:cNvSpPr>
          <p:nvPr/>
        </p:nvSpPr>
        <p:spPr bwMode="auto">
          <a:xfrm>
            <a:off x="214282" y="3643314"/>
            <a:ext cx="2857520"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itchFamily="34" charset="0"/>
              </a:rPr>
              <a:t>Understanding the World</a:t>
            </a:r>
            <a:endParaRPr lang="en-GB" sz="1200" dirty="0">
              <a:solidFill>
                <a:schemeClr val="lt1"/>
              </a:solidFill>
              <a:latin typeface="Trebuchet MS" pitchFamily="34" charset="0"/>
            </a:endParaRPr>
          </a:p>
        </p:txBody>
      </p:sp>
      <p:sp>
        <p:nvSpPr>
          <p:cNvPr id="16" name="Snip Diagonal Corner Rectangle 7"/>
          <p:cNvSpPr>
            <a:spLocks noChangeArrowheads="1"/>
          </p:cNvSpPr>
          <p:nvPr/>
        </p:nvSpPr>
        <p:spPr bwMode="auto">
          <a:xfrm>
            <a:off x="214282" y="2143116"/>
            <a:ext cx="2786082"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itchFamily="34" charset="0"/>
              </a:rPr>
              <a:t>Communication and Language </a:t>
            </a:r>
            <a:endParaRPr lang="en-GB" sz="1200" dirty="0">
              <a:solidFill>
                <a:srgbClr val="002060"/>
              </a:solidFill>
              <a:latin typeface="Trebuchet MS" pitchFamily="34" charset="0"/>
            </a:endParaRPr>
          </a:p>
        </p:txBody>
      </p:sp>
      <p:sp>
        <p:nvSpPr>
          <p:cNvPr id="22" name="Snip Diagonal Corner Rectangle 22"/>
          <p:cNvSpPr>
            <a:spLocks noChangeArrowheads="1"/>
          </p:cNvSpPr>
          <p:nvPr/>
        </p:nvSpPr>
        <p:spPr bwMode="auto">
          <a:xfrm>
            <a:off x="3143240" y="2143116"/>
            <a:ext cx="2928958"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Physical </a:t>
            </a:r>
            <a:r>
              <a:rPr lang="en-GB" sz="1200" dirty="0" smtClean="0">
                <a:solidFill>
                  <a:schemeClr val="lt1"/>
                </a:solidFill>
                <a:latin typeface="Trebuchet MS" pitchFamily="34" charset="0"/>
              </a:rPr>
              <a:t>Development</a:t>
            </a:r>
            <a:endParaRPr lang="en-GB" sz="1200" dirty="0">
              <a:solidFill>
                <a:schemeClr val="lt1"/>
              </a:solidFill>
              <a:latin typeface="Trebuchet MS" pitchFamily="34" charset="0"/>
            </a:endParaRPr>
          </a:p>
        </p:txBody>
      </p:sp>
      <p:sp>
        <p:nvSpPr>
          <p:cNvPr id="24" name="Snip Diagonal Corner Rectangle 55"/>
          <p:cNvSpPr>
            <a:spLocks noChangeArrowheads="1"/>
          </p:cNvSpPr>
          <p:nvPr/>
        </p:nvSpPr>
        <p:spPr bwMode="auto">
          <a:xfrm>
            <a:off x="3214678" y="4459474"/>
            <a:ext cx="2928958"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itchFamily="34" charset="0"/>
              </a:rPr>
              <a:t>Mathematics</a:t>
            </a:r>
          </a:p>
        </p:txBody>
      </p:sp>
      <p:sp>
        <p:nvSpPr>
          <p:cNvPr id="28" name="TextBox 27"/>
          <p:cNvSpPr txBox="1"/>
          <p:nvPr/>
        </p:nvSpPr>
        <p:spPr>
          <a:xfrm>
            <a:off x="285720" y="2571744"/>
            <a:ext cx="2714644" cy="830997"/>
          </a:xfrm>
          <a:prstGeom prst="rect">
            <a:avLst/>
          </a:prstGeom>
          <a:noFill/>
        </p:spPr>
        <p:txBody>
          <a:bodyPr wrap="square" rtlCol="0">
            <a:spAutoFit/>
          </a:bodyPr>
          <a:lstStyle/>
          <a:p>
            <a:r>
              <a:rPr lang="en-GB" sz="1200" dirty="0" smtClean="0">
                <a:latin typeface="Trebuchet MS" pitchFamily="34" charset="0"/>
              </a:rPr>
              <a:t>Story Telling</a:t>
            </a:r>
          </a:p>
          <a:p>
            <a:r>
              <a:rPr lang="en-GB" sz="1200" dirty="0" smtClean="0">
                <a:latin typeface="Trebuchet MS" pitchFamily="34" charset="0"/>
              </a:rPr>
              <a:t>Actions</a:t>
            </a:r>
          </a:p>
          <a:p>
            <a:r>
              <a:rPr lang="en-GB" sz="1200" dirty="0" smtClean="0">
                <a:latin typeface="Trebuchet MS" pitchFamily="34" charset="0"/>
              </a:rPr>
              <a:t>Role Play </a:t>
            </a:r>
          </a:p>
          <a:p>
            <a:r>
              <a:rPr lang="en-GB" sz="1200" dirty="0" smtClean="0">
                <a:latin typeface="Trebuchet MS" pitchFamily="34" charset="0"/>
              </a:rPr>
              <a:t>Film – story telling</a:t>
            </a:r>
            <a:endParaRPr lang="en-GB" sz="1200" dirty="0">
              <a:latin typeface="Trebuchet MS" pitchFamily="34" charset="0"/>
            </a:endParaRPr>
          </a:p>
        </p:txBody>
      </p:sp>
      <p:sp>
        <p:nvSpPr>
          <p:cNvPr id="32" name="TextBox 31"/>
          <p:cNvSpPr txBox="1"/>
          <p:nvPr/>
        </p:nvSpPr>
        <p:spPr>
          <a:xfrm>
            <a:off x="3202447" y="4916737"/>
            <a:ext cx="2928958" cy="1569660"/>
          </a:xfrm>
          <a:prstGeom prst="rect">
            <a:avLst/>
          </a:prstGeom>
          <a:noFill/>
        </p:spPr>
        <p:txBody>
          <a:bodyPr wrap="square" rtlCol="0">
            <a:spAutoFit/>
          </a:bodyPr>
          <a:lstStyle/>
          <a:p>
            <a:r>
              <a:rPr lang="en-GB" sz="1200" dirty="0" smtClean="0">
                <a:latin typeface="Trebuchet MS" pitchFamily="34" charset="0"/>
              </a:rPr>
              <a:t>Over the year, children will continue to develop their mathematical skills  and knowledge through Maths Mastery.  Alongside this, the children will apply their maths skills across the curriculum, for example comparing the size of animal homes and comparing weights of fruits.  </a:t>
            </a:r>
            <a:endParaRPr lang="en-GB" sz="1200" dirty="0"/>
          </a:p>
        </p:txBody>
      </p:sp>
      <p:pic>
        <p:nvPicPr>
          <p:cNvPr id="1026" name="Picture 2" descr="https://images-na.ssl-images-amazon.com/images/I/51M49miePAL._SX258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1" y="619327"/>
            <a:ext cx="1440160" cy="1312762"/>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50001" y="4062482"/>
            <a:ext cx="2714644" cy="1569660"/>
          </a:xfrm>
          <a:prstGeom prst="rect">
            <a:avLst/>
          </a:prstGeom>
          <a:noFill/>
        </p:spPr>
        <p:txBody>
          <a:bodyPr wrap="square" rtlCol="0">
            <a:spAutoFit/>
          </a:bodyPr>
          <a:lstStyle/>
          <a:p>
            <a:r>
              <a:rPr lang="en-GB" sz="1200" dirty="0" smtClean="0">
                <a:latin typeface="Trebuchet MS" pitchFamily="34" charset="0"/>
              </a:rPr>
              <a:t>Bears – finding out information about different types of bear.</a:t>
            </a:r>
          </a:p>
          <a:p>
            <a:r>
              <a:rPr lang="en-GB" sz="1200" dirty="0" smtClean="0">
                <a:latin typeface="Trebuchet MS" pitchFamily="34" charset="0"/>
              </a:rPr>
              <a:t>Environments – similarities and differences e.g. river/forest/cave.</a:t>
            </a:r>
          </a:p>
          <a:p>
            <a:r>
              <a:rPr lang="en-GB" sz="1200" dirty="0" smtClean="0">
                <a:latin typeface="Trebuchet MS" pitchFamily="34" charset="0"/>
              </a:rPr>
              <a:t>Map work – make a map of the bear hunt journey.</a:t>
            </a:r>
          </a:p>
          <a:p>
            <a:endParaRPr lang="en-GB" sz="1200" dirty="0" smtClean="0">
              <a:latin typeface="Trebuchet MS" pitchFamily="34" charset="0"/>
            </a:endParaRPr>
          </a:p>
          <a:p>
            <a:endParaRPr lang="en-GB" sz="1200" dirty="0">
              <a:latin typeface="Trebuchet MS" pitchFamily="34" charset="0"/>
            </a:endParaRPr>
          </a:p>
        </p:txBody>
      </p:sp>
      <p:sp>
        <p:nvSpPr>
          <p:cNvPr id="21" name="TextBox 20"/>
          <p:cNvSpPr txBox="1"/>
          <p:nvPr/>
        </p:nvSpPr>
        <p:spPr>
          <a:xfrm>
            <a:off x="6233285" y="4252575"/>
            <a:ext cx="2714644" cy="1938992"/>
          </a:xfrm>
          <a:prstGeom prst="rect">
            <a:avLst/>
          </a:prstGeom>
          <a:noFill/>
        </p:spPr>
        <p:txBody>
          <a:bodyPr wrap="square" rtlCol="0">
            <a:spAutoFit/>
          </a:bodyPr>
          <a:lstStyle/>
          <a:p>
            <a:r>
              <a:rPr lang="en-GB" sz="1200" dirty="0" smtClean="0">
                <a:latin typeface="Trebuchet MS" pitchFamily="34" charset="0"/>
              </a:rPr>
              <a:t>Write a letter to the bear.</a:t>
            </a:r>
          </a:p>
          <a:p>
            <a:r>
              <a:rPr lang="en-GB" sz="1200" dirty="0" smtClean="0">
                <a:latin typeface="Trebuchet MS" pitchFamily="34" charset="0"/>
              </a:rPr>
              <a:t>Comparing stories about bears – which is your favourite?  Why?  Similarities and differences in the stories</a:t>
            </a:r>
            <a:r>
              <a:rPr lang="en-GB" sz="1200" dirty="0" smtClean="0">
                <a:latin typeface="Trebuchet MS" pitchFamily="34" charset="0"/>
              </a:rPr>
              <a:t>.</a:t>
            </a:r>
          </a:p>
          <a:p>
            <a:endParaRPr lang="en-GB" sz="1200" dirty="0">
              <a:latin typeface="Trebuchet MS" pitchFamily="34" charset="0"/>
            </a:endParaRPr>
          </a:p>
          <a:p>
            <a:r>
              <a:rPr lang="en-GB" sz="1200" b="1" u="sng" dirty="0">
                <a:latin typeface="Trebuchet MS" pitchFamily="34" charset="0"/>
              </a:rPr>
              <a:t>Other Core Texts:</a:t>
            </a:r>
          </a:p>
          <a:p>
            <a:pPr marL="171450" indent="-171450">
              <a:buFont typeface="Arial" panose="020B0604020202020204" pitchFamily="34" charset="0"/>
              <a:buChar char="•"/>
            </a:pPr>
            <a:r>
              <a:rPr lang="en-GB" sz="1200" smtClean="0">
                <a:latin typeface="Trebuchet MS" pitchFamily="34" charset="0"/>
              </a:rPr>
              <a:t>Brown </a:t>
            </a:r>
            <a:r>
              <a:rPr lang="en-GB" sz="1200" dirty="0" smtClean="0">
                <a:latin typeface="Trebuchet MS" pitchFamily="34" charset="0"/>
              </a:rPr>
              <a:t>Bear, Brown Bear </a:t>
            </a:r>
            <a:endParaRPr lang="en-GB" sz="1200" dirty="0">
              <a:latin typeface="Trebuchet MS" pitchFamily="34" charset="0"/>
            </a:endParaRPr>
          </a:p>
          <a:p>
            <a:endParaRPr lang="en-GB" sz="1200" dirty="0" smtClean="0">
              <a:latin typeface="Trebuchet MS" pitchFamily="34" charset="0"/>
            </a:endParaRPr>
          </a:p>
          <a:p>
            <a:endParaRPr lang="en-GB" sz="1200" dirty="0">
              <a:latin typeface="Trebuchet MS" pitchFamily="34" charset="0"/>
            </a:endParaRPr>
          </a:p>
        </p:txBody>
      </p:sp>
      <p:sp>
        <p:nvSpPr>
          <p:cNvPr id="23" name="TextBox 22"/>
          <p:cNvSpPr txBox="1"/>
          <p:nvPr/>
        </p:nvSpPr>
        <p:spPr>
          <a:xfrm>
            <a:off x="6131405" y="2558908"/>
            <a:ext cx="2714644" cy="1015663"/>
          </a:xfrm>
          <a:prstGeom prst="rect">
            <a:avLst/>
          </a:prstGeom>
          <a:noFill/>
        </p:spPr>
        <p:txBody>
          <a:bodyPr wrap="square" rtlCol="0">
            <a:spAutoFit/>
          </a:bodyPr>
          <a:lstStyle/>
          <a:p>
            <a:r>
              <a:rPr lang="en-GB" sz="1200" dirty="0" smtClean="0">
                <a:latin typeface="Trebuchet MS" pitchFamily="34" charset="0"/>
              </a:rPr>
              <a:t>How does the bear feel?  </a:t>
            </a:r>
          </a:p>
          <a:p>
            <a:r>
              <a:rPr lang="en-GB" sz="1200" dirty="0" smtClean="0">
                <a:latin typeface="Trebuchet MS" pitchFamily="34" charset="0"/>
              </a:rPr>
              <a:t>How to be a good friend to the bear.</a:t>
            </a:r>
          </a:p>
          <a:p>
            <a:r>
              <a:rPr lang="en-GB" sz="1200" dirty="0" smtClean="0">
                <a:latin typeface="Trebuchet MS" pitchFamily="34" charset="0"/>
              </a:rPr>
              <a:t>Keeping safe.</a:t>
            </a:r>
          </a:p>
          <a:p>
            <a:endParaRPr lang="en-GB" sz="1200" dirty="0" smtClean="0">
              <a:latin typeface="Trebuchet MS" pitchFamily="34" charset="0"/>
            </a:endParaRPr>
          </a:p>
          <a:p>
            <a:endParaRPr lang="en-GB" sz="1200" dirty="0">
              <a:latin typeface="Trebuchet MS" pitchFamily="34" charset="0"/>
            </a:endParaRPr>
          </a:p>
        </p:txBody>
      </p:sp>
      <p:sp>
        <p:nvSpPr>
          <p:cNvPr id="25" name="TextBox 24"/>
          <p:cNvSpPr txBox="1"/>
          <p:nvPr/>
        </p:nvSpPr>
        <p:spPr>
          <a:xfrm>
            <a:off x="3214678" y="3641677"/>
            <a:ext cx="2714644" cy="1200329"/>
          </a:xfrm>
          <a:prstGeom prst="rect">
            <a:avLst/>
          </a:prstGeom>
          <a:noFill/>
        </p:spPr>
        <p:txBody>
          <a:bodyPr wrap="square" rtlCol="0">
            <a:spAutoFit/>
          </a:bodyPr>
          <a:lstStyle/>
          <a:p>
            <a:r>
              <a:rPr lang="en-GB" sz="1200" dirty="0" smtClean="0">
                <a:latin typeface="Trebuchet MS" pitchFamily="34" charset="0"/>
              </a:rPr>
              <a:t>Props for storytelling – making a forest, a river, a cave etc.</a:t>
            </a:r>
          </a:p>
          <a:p>
            <a:r>
              <a:rPr lang="en-GB" sz="1200" dirty="0" smtClean="0">
                <a:latin typeface="Trebuchet MS" pitchFamily="34" charset="0"/>
              </a:rPr>
              <a:t>Sensory storytelling – walking over sand, water, mud </a:t>
            </a:r>
            <a:r>
              <a:rPr lang="en-GB" sz="1200" dirty="0" smtClean="0">
                <a:latin typeface="Trebuchet MS" pitchFamily="34" charset="0"/>
              </a:rPr>
              <a:t>etc. </a:t>
            </a:r>
            <a:r>
              <a:rPr lang="en-GB" sz="1200" dirty="0" smtClean="0">
                <a:latin typeface="Trebuchet MS" pitchFamily="34" charset="0"/>
              </a:rPr>
              <a:t>– textures.</a:t>
            </a:r>
          </a:p>
          <a:p>
            <a:endParaRPr lang="en-GB" sz="1200" dirty="0" smtClean="0">
              <a:latin typeface="Trebuchet MS" pitchFamily="34" charset="0"/>
            </a:endParaRPr>
          </a:p>
          <a:p>
            <a:endParaRPr lang="en-GB" sz="1200" dirty="0">
              <a:latin typeface="Trebuchet MS" pitchFamily="34" charset="0"/>
            </a:endParaRPr>
          </a:p>
        </p:txBody>
      </p:sp>
      <p:sp>
        <p:nvSpPr>
          <p:cNvPr id="26" name="TextBox 25"/>
          <p:cNvSpPr txBox="1"/>
          <p:nvPr/>
        </p:nvSpPr>
        <p:spPr>
          <a:xfrm>
            <a:off x="3212030" y="2567204"/>
            <a:ext cx="2714644" cy="461665"/>
          </a:xfrm>
          <a:prstGeom prst="rect">
            <a:avLst/>
          </a:prstGeom>
          <a:noFill/>
        </p:spPr>
        <p:txBody>
          <a:bodyPr wrap="square" rtlCol="0">
            <a:spAutoFit/>
          </a:bodyPr>
          <a:lstStyle/>
          <a:p>
            <a:endParaRPr lang="en-GB" sz="1200" dirty="0" smtClean="0">
              <a:latin typeface="Trebuchet MS" pitchFamily="34" charset="0"/>
            </a:endParaRPr>
          </a:p>
          <a:p>
            <a:endParaRPr lang="en-GB" sz="1200" dirty="0">
              <a:latin typeface="Trebuchet MS" pitchFamily="34" charset="0"/>
            </a:endParaRPr>
          </a:p>
        </p:txBody>
      </p:sp>
      <p:sp>
        <p:nvSpPr>
          <p:cNvPr id="27" name="TextBox 26"/>
          <p:cNvSpPr txBox="1"/>
          <p:nvPr/>
        </p:nvSpPr>
        <p:spPr>
          <a:xfrm>
            <a:off x="3205915" y="2639864"/>
            <a:ext cx="2714644" cy="461665"/>
          </a:xfrm>
          <a:prstGeom prst="rect">
            <a:avLst/>
          </a:prstGeom>
          <a:noFill/>
        </p:spPr>
        <p:txBody>
          <a:bodyPr wrap="square" rtlCol="0">
            <a:spAutoFit/>
          </a:bodyPr>
          <a:lstStyle/>
          <a:p>
            <a:r>
              <a:rPr lang="en-GB" sz="1200" dirty="0" smtClean="0">
                <a:latin typeface="Trebuchet MS" pitchFamily="34" charset="0"/>
              </a:rPr>
              <a:t>Dance – visiting teacher.</a:t>
            </a:r>
          </a:p>
          <a:p>
            <a:endParaRPr lang="en-GB" sz="1200" dirty="0">
              <a:latin typeface="Trebuchet MS" pitchFamily="34" charset="0"/>
            </a:endParaRPr>
          </a:p>
        </p:txBody>
      </p:sp>
      <p:sp>
        <p:nvSpPr>
          <p:cNvPr id="29" name="TextBox 28"/>
          <p:cNvSpPr txBox="1"/>
          <p:nvPr/>
        </p:nvSpPr>
        <p:spPr>
          <a:xfrm>
            <a:off x="3607587" y="615245"/>
            <a:ext cx="5357850" cy="1200329"/>
          </a:xfrm>
          <a:prstGeom prst="rect">
            <a:avLst/>
          </a:prstGeom>
          <a:noFill/>
        </p:spPr>
        <p:txBody>
          <a:bodyPr wrap="square" rtlCol="0">
            <a:spAutoFit/>
          </a:bodyPr>
          <a:lstStyle/>
          <a:p>
            <a:r>
              <a:rPr lang="en-GB" sz="1200" dirty="0" smtClean="0">
                <a:latin typeface="Trebuchet MS" pitchFamily="34" charset="0"/>
              </a:rPr>
              <a:t>The classic story ‘We’re Going on Bear Hunt’ is acted out this half term so that children can investigate environments and learn about bears.  Children will explore feelings and map work, relating locations to one another and finding similarities and differences.  Their speaking and listening skills will </a:t>
            </a:r>
            <a:r>
              <a:rPr lang="en-GB" sz="1200" smtClean="0">
                <a:latin typeface="Trebuchet MS" pitchFamily="34" charset="0"/>
              </a:rPr>
              <a:t>be further developed </a:t>
            </a:r>
            <a:r>
              <a:rPr lang="en-GB" sz="1200" dirty="0" smtClean="0">
                <a:latin typeface="Trebuchet MS" pitchFamily="34" charset="0"/>
              </a:rPr>
              <a:t>through innovation of the story and role play activities.</a:t>
            </a:r>
          </a:p>
        </p:txBody>
      </p:sp>
      <p:sp>
        <p:nvSpPr>
          <p:cNvPr id="2" name="Footer Placeholder 1"/>
          <p:cNvSpPr>
            <a:spLocks noGrp="1"/>
          </p:cNvSpPr>
          <p:nvPr>
            <p:ph type="ftr" sz="quarter" idx="11"/>
          </p:nvPr>
        </p:nvSpPr>
        <p:spPr/>
        <p:txBody>
          <a:bodyPr/>
          <a:lstStyle/>
          <a:p>
            <a:r>
              <a:rPr lang="en-GB" smtClean="0"/>
              <a:t>Review 2016</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276</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Alton School</dc:creator>
  <cp:lastModifiedBy>L Lennox</cp:lastModifiedBy>
  <cp:revision>18</cp:revision>
  <cp:lastPrinted>2016-05-19T08:57:53Z</cp:lastPrinted>
  <dcterms:created xsi:type="dcterms:W3CDTF">2015-07-03T13:09:04Z</dcterms:created>
  <dcterms:modified xsi:type="dcterms:W3CDTF">2016-07-22T11:54:27Z</dcterms:modified>
</cp:coreProperties>
</file>